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88" r:id="rId3"/>
    <p:sldId id="294" r:id="rId4"/>
    <p:sldId id="293" r:id="rId5"/>
    <p:sldId id="295" r:id="rId6"/>
    <p:sldId id="296" r:id="rId7"/>
    <p:sldId id="297" r:id="rId8"/>
    <p:sldId id="298" r:id="rId9"/>
    <p:sldId id="299" r:id="rId10"/>
    <p:sldId id="307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8" r:id="rId19"/>
    <p:sldId id="309" r:id="rId20"/>
    <p:sldId id="310" r:id="rId21"/>
    <p:sldId id="312" r:id="rId22"/>
    <p:sldId id="311" r:id="rId23"/>
    <p:sldId id="313" r:id="rId24"/>
    <p:sldId id="317" r:id="rId25"/>
    <p:sldId id="318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14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44" r:id="rId47"/>
    <p:sldId id="345" r:id="rId48"/>
    <p:sldId id="346" r:id="rId49"/>
    <p:sldId id="347" r:id="rId50"/>
    <p:sldId id="343" r:id="rId51"/>
    <p:sldId id="348" r:id="rId52"/>
    <p:sldId id="354" r:id="rId53"/>
    <p:sldId id="349" r:id="rId54"/>
    <p:sldId id="350" r:id="rId55"/>
    <p:sldId id="351" r:id="rId56"/>
    <p:sldId id="352" r:id="rId57"/>
    <p:sldId id="353" r:id="rId58"/>
    <p:sldId id="355" r:id="rId59"/>
    <p:sldId id="315" r:id="rId60"/>
    <p:sldId id="316" r:id="rId6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6E663B-2CE3-5688-5C15-A0208ACA3E4F}" v="102" dt="2024-02-20T18:47:59.483"/>
    <p1510:client id="{54F3B7B5-CBB6-F005-B618-5503AB4E8C61}" v="328" dt="2024-02-20T15:56:19.966"/>
    <p1510:client id="{5F018943-F5BC-FB60-3FC3-82319989B57C}" v="1" dt="2024-02-20T18:40:06.989"/>
    <p1510:client id="{793C950D-F95F-17AC-8A56-54191750AFF0}" v="3654" dt="2024-02-21T22:01:32.158"/>
    <p1510:client id="{97A46DCA-1027-C5EB-68F0-19A487C1091C}" v="213" dt="2024-02-20T18:38:18.021"/>
    <p1510:client id="{99C3D6EF-7A91-1023-2604-A55F853FB7FC}" v="587" dt="2024-02-20T21:57:30.166"/>
    <p1510:client id="{AF3F6205-CA67-F0ED-9019-8471712C9005}" v="534" dt="2024-02-20T22:54:01.562"/>
    <p1510:client id="{D6DA91F8-99D2-C16D-AF82-2C9804BC3CE4}" v="1" dt="2024-02-20T18:38:51.3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21/02/2024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21/02/2024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21/02/2024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21/02/2024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21/02/2024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21/02/2024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21/02/2024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21/02/2024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21/02/2024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21/02/2024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21/02/2024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21/02/2024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Ciaraioch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ikit-learn.org/stable/modules/clustering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0053499-3647-36B4-C2DB-60949CBC284A}"/>
              </a:ext>
            </a:extLst>
          </p:cNvPr>
          <p:cNvSpPr>
            <a:spLocks noGrp="1"/>
          </p:cNvSpPr>
          <p:nvPr/>
        </p:nvSpPr>
        <p:spPr>
          <a:xfrm>
            <a:off x="562550" y="2327702"/>
            <a:ext cx="11067585" cy="1037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err="1">
                <a:solidFill>
                  <a:srgbClr val="092953"/>
                </a:solidFill>
                <a:latin typeface="Cambria"/>
                <a:ea typeface="Cambria"/>
              </a:rPr>
              <a:t>Machine</a:t>
            </a:r>
            <a:r>
              <a:rPr lang="pt-PT" b="1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b="1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endParaRPr lang="pt-PT" b="1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56B029F-39A9-47C6-AC5F-828B5B6B4CB9}"/>
              </a:ext>
            </a:extLst>
          </p:cNvPr>
          <p:cNvSpPr>
            <a:spLocks noGrp="1"/>
          </p:cNvSpPr>
          <p:nvPr/>
        </p:nvSpPr>
        <p:spPr>
          <a:xfrm>
            <a:off x="1521732" y="50082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>
                <a:ea typeface="+mn-lt"/>
                <a:cs typeface="+mn-lt"/>
              </a:rPr>
              <a:t>Ciência de Dados Aplicada</a:t>
            </a:r>
          </a:p>
          <a:p>
            <a:r>
              <a:rPr lang="pt-PT" sz="2000" b="1"/>
              <a:t>2023/2024</a:t>
            </a:r>
            <a:endParaRPr lang="pt-PT" sz="2000" b="1">
              <a:cs typeface="Calibri"/>
            </a:endParaRPr>
          </a:p>
        </p:txBody>
      </p:sp>
      <p:pic>
        <p:nvPicPr>
          <p:cNvPr id="9" name="Imagem 8" descr="Portal do Colaborador">
            <a:extLst>
              <a:ext uri="{FF2B5EF4-FFF2-40B4-BE49-F238E27FC236}">
                <a16:creationId xmlns:a16="http://schemas.microsoft.com/office/drawing/2014/main" id="{2B601A01-9B7B-BA13-BEF4-FEC8884D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01" y="130979"/>
            <a:ext cx="3561239" cy="165005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4330246" y="150133"/>
            <a:ext cx="7859486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7851EF0-06B4-C9BF-8969-A919CD805DF2}"/>
              </a:ext>
            </a:extLst>
          </p:cNvPr>
          <p:cNvSpPr/>
          <p:nvPr/>
        </p:nvSpPr>
        <p:spPr>
          <a:xfrm>
            <a:off x="-198212" y="150132"/>
            <a:ext cx="283029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B8E3643-4B25-37B8-1D83-D8BB0F05358F}"/>
              </a:ext>
            </a:extLst>
          </p:cNvPr>
          <p:cNvSpPr txBox="1"/>
          <p:nvPr/>
        </p:nvSpPr>
        <p:spPr>
          <a:xfrm>
            <a:off x="1494971" y="3369062"/>
            <a:ext cx="92020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 err="1">
                <a:solidFill>
                  <a:srgbClr val="595959"/>
                </a:solidFill>
                <a:latin typeface="Calibri"/>
                <a:cs typeface="Calibri"/>
              </a:rPr>
              <a:t>Session</a:t>
            </a:r>
            <a:r>
              <a:rPr lang="pt-PT" sz="2800" b="1" dirty="0">
                <a:solidFill>
                  <a:srgbClr val="595959"/>
                </a:solidFill>
                <a:latin typeface="Calibri"/>
                <a:cs typeface="Calibri"/>
              </a:rPr>
              <a:t> 5 - T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9666F2D-333D-FE50-82D2-088CE3443EB8}"/>
              </a:ext>
            </a:extLst>
          </p:cNvPr>
          <p:cNvSpPr txBox="1"/>
          <p:nvPr/>
        </p:nvSpPr>
        <p:spPr>
          <a:xfrm>
            <a:off x="2479200" y="4242795"/>
            <a:ext cx="724289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600" b="1" dirty="0" err="1">
                <a:latin typeface="Calibri"/>
                <a:ea typeface="Calibri"/>
                <a:cs typeface="Calibri"/>
              </a:rPr>
              <a:t>Unsupervised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</a:t>
            </a:r>
            <a:r>
              <a:rPr lang="pt-PT" sz="3600" b="1" dirty="0" err="1">
                <a:latin typeface="Calibri"/>
                <a:ea typeface="Calibri"/>
                <a:cs typeface="Calibri"/>
              </a:rPr>
              <a:t>Learning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- </a:t>
            </a:r>
            <a:r>
              <a:rPr lang="pt-PT" sz="3600" b="1" dirty="0" err="1">
                <a:latin typeface="Calibri"/>
                <a:ea typeface="Calibri"/>
                <a:cs typeface="Calibri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23345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Defining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Clusters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394"/>
            <a:ext cx="10515600" cy="50156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Partitional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clustering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Data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is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divided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into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groups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at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same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level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endParaRPr lang="pt-PT" dirty="0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endParaRPr lang="pt-PT" dirty="0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Hierarchical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clustering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endParaRPr lang="pt-PT" b="1">
              <a:solidFill>
                <a:schemeClr val="tx2"/>
              </a:solidFill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Clusters are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nested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within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larger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clusters, in a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tree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solidFill>
                <a:srgbClr val="0E284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8" name="Imagem 7" descr="Uma imagem com texto, Tipo de letra, captura de ecrã, diagrama&#10;&#10;Descrição gerada automaticamente">
            <a:extLst>
              <a:ext uri="{FF2B5EF4-FFF2-40B4-BE49-F238E27FC236}">
                <a16:creationId xmlns:a16="http://schemas.microsoft.com/office/drawing/2014/main" id="{BE47CFE3-F3DA-0484-52E4-FA511AE783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43" r="62019" b="4781"/>
          <a:stretch/>
        </p:blipFill>
        <p:spPr>
          <a:xfrm>
            <a:off x="7932615" y="991015"/>
            <a:ext cx="2315310" cy="1984069"/>
          </a:xfrm>
          <a:prstGeom prst="rect">
            <a:avLst/>
          </a:prstGeom>
        </p:spPr>
      </p:pic>
      <p:pic>
        <p:nvPicPr>
          <p:cNvPr id="9" name="Imagem 8" descr="Uma imagem com texto, Tipo de letra, captura de ecrã, diagrama&#10;&#10;Descrição gerada automaticamente">
            <a:extLst>
              <a:ext uri="{FF2B5EF4-FFF2-40B4-BE49-F238E27FC236}">
                <a16:creationId xmlns:a16="http://schemas.microsoft.com/office/drawing/2014/main" id="{0A7BD2CD-599D-380E-244D-2CD28D8B9D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88" t="37052" r="-161" b="-399"/>
          <a:stretch/>
        </p:blipFill>
        <p:spPr>
          <a:xfrm>
            <a:off x="3790461" y="4674012"/>
            <a:ext cx="3277954" cy="155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9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Membership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394"/>
            <a:ext cx="10515600" cy="50156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Hard 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clustering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Each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example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belongs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only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to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one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cluster.</a:t>
            </a: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Soft 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clustering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Examples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may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belong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to more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than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one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cluster.</a:t>
            </a: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Fuzzy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clustering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belongs</a:t>
            </a:r>
            <a:r>
              <a:rPr lang="pt-PT" dirty="0">
                <a:ea typeface="+mn-lt"/>
                <a:cs typeface="+mn-lt"/>
              </a:rPr>
              <a:t> to clusters </a:t>
            </a:r>
            <a:r>
              <a:rPr lang="pt-PT" dirty="0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probabilities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solidFill>
                <a:srgbClr val="000000"/>
              </a:solidFill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solidFill>
                <a:srgbClr val="0E284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8" name="Imagem 7" descr="Uma imagem com clipart, desenho, desenhos de criança, ilustração&#10;&#10;Descrição gerada automaticamente">
            <a:extLst>
              <a:ext uri="{FF2B5EF4-FFF2-40B4-BE49-F238E27FC236}">
                <a16:creationId xmlns:a16="http://schemas.microsoft.com/office/drawing/2014/main" id="{17DF2243-61C8-ECC5-D206-81DB5B8CC6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09" t="11037" r="54970" b="11371"/>
          <a:stretch/>
        </p:blipFill>
        <p:spPr>
          <a:xfrm>
            <a:off x="8997461" y="1325334"/>
            <a:ext cx="2403099" cy="2263979"/>
          </a:xfrm>
          <a:prstGeom prst="rect">
            <a:avLst/>
          </a:prstGeom>
        </p:spPr>
      </p:pic>
      <p:pic>
        <p:nvPicPr>
          <p:cNvPr id="9" name="Imagem 8" descr="Uma imagem com clipart, desenho, desenhos de criança, ilustração&#10;&#10;Descrição gerada automaticamente">
            <a:extLst>
              <a:ext uri="{FF2B5EF4-FFF2-40B4-BE49-F238E27FC236}">
                <a16:creationId xmlns:a16="http://schemas.microsoft.com/office/drawing/2014/main" id="{7B960065-5A5F-43CC-C81C-E71F74C052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538" t="10702" r="5778" b="10297"/>
          <a:stretch/>
        </p:blipFill>
        <p:spPr>
          <a:xfrm>
            <a:off x="8997462" y="3582026"/>
            <a:ext cx="2358172" cy="230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81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Coverage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394"/>
            <a:ext cx="10515600" cy="50156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Complete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lustering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All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examples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are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assigned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to cluster (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or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clusters);</a:t>
            </a: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Partial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clustering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Some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examples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unassigned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(e.g. noise,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irrelevant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data)</a:t>
            </a:r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solidFill>
                <a:srgbClr val="000000"/>
              </a:solidFill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solidFill>
                <a:srgbClr val="0E284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8" name="Imagem 7" descr="Uma imagem com esboço, círculo&#10;&#10;Descrição gerada automaticamente">
            <a:extLst>
              <a:ext uri="{FF2B5EF4-FFF2-40B4-BE49-F238E27FC236}">
                <a16:creationId xmlns:a16="http://schemas.microsoft.com/office/drawing/2014/main" id="{3439FA3F-100B-9643-D05A-9776AD654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083" y="4038343"/>
            <a:ext cx="7434133" cy="207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48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 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394"/>
            <a:ext cx="10515600" cy="50156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Well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separated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clusters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:</a:t>
            </a:r>
            <a:endParaRPr lang="pt-PT" dirty="0"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Distance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between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any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two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points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in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different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clusters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is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larger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than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distance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between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any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two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points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in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same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group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solidFill>
                <a:srgbClr val="000000"/>
              </a:solidFill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solidFill>
                <a:srgbClr val="0E284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A9E4A9C-0E7E-5084-F6A9-035CBA10B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905" y="2749305"/>
            <a:ext cx="5229958" cy="362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77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 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394"/>
            <a:ext cx="10515600" cy="50156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Prototype-based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clustering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Examples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in a cluster are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closer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to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prototype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of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cluster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than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to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prototype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of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any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other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cluster.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If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data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is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numerical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prototype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of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cluster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is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often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a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centroid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i.e.,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average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of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all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points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in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cluster.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If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data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has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categorical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attributes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prototype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of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cluster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is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often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a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mode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 i.e.,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most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representative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point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of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cluster.</a:t>
            </a: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solidFill>
                <a:srgbClr val="000000"/>
              </a:solidFill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solidFill>
                <a:srgbClr val="0E284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9" name="Imagem 8" descr="Uma imagem com texto, captura de ecrã, design&#10;&#10;Descrição gerada automaticamente">
            <a:extLst>
              <a:ext uri="{FF2B5EF4-FFF2-40B4-BE49-F238E27FC236}">
                <a16:creationId xmlns:a16="http://schemas.microsoft.com/office/drawing/2014/main" id="{2821D61F-C197-A20B-02D6-A467FECBA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2685" y="4078531"/>
            <a:ext cx="3408242" cy="238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156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 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394"/>
            <a:ext cx="10515600" cy="50156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Contiguity-based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clustering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endParaRPr lang="pt-PT" b="1">
              <a:solidFill>
                <a:schemeClr val="tx2"/>
              </a:solidFill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Each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example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in a cluster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is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closer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to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at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least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one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example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in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same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cluster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than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to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any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example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 in a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different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cluster.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Useful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when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clusters are irregular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and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intertwined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Does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not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work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well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when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there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is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noise in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data.</a:t>
            </a: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solidFill>
                <a:srgbClr val="000000"/>
              </a:solidFill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solidFill>
                <a:srgbClr val="0E284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EDA9C6B-22DA-B1F2-FC68-B9DF45A2E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175" y="3384917"/>
            <a:ext cx="4423264" cy="306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813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 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of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394"/>
            <a:ext cx="10515600" cy="50156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Density-based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clustering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endParaRPr lang="pt-PT" b="1">
              <a:solidFill>
                <a:schemeClr val="tx2"/>
              </a:solidFill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Cluster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is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a dense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region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of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examples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that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is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surrounded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by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a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region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of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low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density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Used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when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clusters are irregular,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intertwined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and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when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noise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and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outliers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are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present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Examples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 in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low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density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region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are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classified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as noise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and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omitted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8" name="Imagem 7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83394049-9B1A-2834-8B62-139B2760F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173" y="3834301"/>
            <a:ext cx="3915265" cy="270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84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Similarity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394"/>
            <a:ext cx="10515600" cy="50156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Sometimes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is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difficult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to determine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what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is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similar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or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not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!</a:t>
            </a:r>
          </a:p>
          <a:p>
            <a:pPr algn="just"/>
            <a:endParaRPr lang="pt-PT" dirty="0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Distance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measures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:</a:t>
            </a:r>
          </a:p>
          <a:p>
            <a:pPr algn="just"/>
            <a:endParaRPr lang="pt-PT" dirty="0">
              <a:solidFill>
                <a:srgbClr val="000000"/>
              </a:solidFill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Euclidean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distance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solidFill>
                <a:srgbClr val="000000"/>
              </a:solidFill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solidFill>
                <a:srgbClr val="000000"/>
              </a:solidFill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solidFill>
                <a:srgbClr val="000000"/>
              </a:solidFill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Manhattan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distance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9" name="Imagem 8" descr="Uma imagem com texto, Tipo de letra, file, branco&#10;&#10;Descrição gerada automaticamente">
            <a:extLst>
              <a:ext uri="{FF2B5EF4-FFF2-40B4-BE49-F238E27FC236}">
                <a16:creationId xmlns:a16="http://schemas.microsoft.com/office/drawing/2014/main" id="{63259662-552F-35EA-05E6-932D819A4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43" b="4819"/>
          <a:stretch/>
        </p:blipFill>
        <p:spPr>
          <a:xfrm>
            <a:off x="2769454" y="3869348"/>
            <a:ext cx="6858248" cy="779674"/>
          </a:xfrm>
          <a:prstGeom prst="rect">
            <a:avLst/>
          </a:prstGeom>
        </p:spPr>
      </p:pic>
      <p:pic>
        <p:nvPicPr>
          <p:cNvPr id="10" name="Imagem 9" descr="Uma imagem com Tipo de letra, texto, escrita à mão, file&#10;&#10;Descrição gerada automaticamente">
            <a:extLst>
              <a:ext uri="{FF2B5EF4-FFF2-40B4-BE49-F238E27FC236}">
                <a16:creationId xmlns:a16="http://schemas.microsoft.com/office/drawing/2014/main" id="{D7391D28-7AED-041D-0BB0-09D347044D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52" b="4819"/>
          <a:stretch/>
        </p:blipFill>
        <p:spPr>
          <a:xfrm>
            <a:off x="2866781" y="5393348"/>
            <a:ext cx="6448674" cy="77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21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Similarity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394"/>
            <a:ext cx="10515600" cy="50156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Sometimes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is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difficult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to determine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what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is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similar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or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not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!</a:t>
            </a:r>
          </a:p>
          <a:p>
            <a:pPr algn="just"/>
            <a:endParaRPr lang="pt-PT" dirty="0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Similarity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measures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:</a:t>
            </a:r>
          </a:p>
          <a:p>
            <a:pPr algn="just"/>
            <a:endParaRPr lang="pt-PT" dirty="0">
              <a:solidFill>
                <a:srgbClr val="000000"/>
              </a:solidFill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Jaccard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similarity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solidFill>
                <a:srgbClr val="000000"/>
              </a:solidFill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solidFill>
                <a:srgbClr val="000000"/>
              </a:solidFill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solidFill>
                <a:srgbClr val="000000"/>
              </a:solidFill>
              <a:ea typeface="+mn-lt"/>
              <a:cs typeface="+mn-lt"/>
            </a:endParaRP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Pearson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correlation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marL="0" indent="0">
              <a:buNone/>
            </a:pPr>
            <a:endParaRPr lang="en-US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8" name="Imagem 7" descr="Uma imagem com texto, Tipo de letra, número, file&#10;&#10;Descrição gerada automaticamente">
            <a:extLst>
              <a:ext uri="{FF2B5EF4-FFF2-40B4-BE49-F238E27FC236}">
                <a16:creationId xmlns:a16="http://schemas.microsoft.com/office/drawing/2014/main" id="{CEE41189-CA59-5643-25E7-73484CD4B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550" y="3833813"/>
            <a:ext cx="6438900" cy="1019175"/>
          </a:xfrm>
          <a:prstGeom prst="rect">
            <a:avLst/>
          </a:prstGeom>
        </p:spPr>
      </p:pic>
      <p:pic>
        <p:nvPicPr>
          <p:cNvPr id="11" name="Imagem 10" descr="What Is Correlation? A Guide for Beginners | Simplilearn">
            <a:extLst>
              <a:ext uri="{FF2B5EF4-FFF2-40B4-BE49-F238E27FC236}">
                <a16:creationId xmlns:a16="http://schemas.microsoft.com/office/drawing/2014/main" id="{343CE525-2F32-846B-B130-03EDF7865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425" y="4995863"/>
            <a:ext cx="310515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36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Homogeneity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and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Separation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394"/>
            <a:ext cx="10515600" cy="50156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Homogeneity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elements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within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a cluster must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be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close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to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each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other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(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low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distances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) –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intra-cluster</a:t>
            </a:r>
            <a:endParaRPr lang="pt-PT" err="1"/>
          </a:p>
          <a:p>
            <a:pPr algn="just"/>
            <a:endParaRPr lang="pt-PT" dirty="0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Separation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elements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in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different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clusters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should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be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quite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separate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from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each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other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(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high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distances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) -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inter-cluster</a:t>
            </a:r>
            <a:endParaRPr lang="pt-PT" err="1"/>
          </a:p>
          <a:p>
            <a:pPr marL="0" indent="0">
              <a:buNone/>
            </a:pPr>
            <a:endParaRPr lang="en-US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29509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Unsupervised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Supervised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b="1" err="1">
                <a:solidFill>
                  <a:srgbClr val="092953"/>
                </a:solidFill>
                <a:ea typeface="+mn-lt"/>
                <a:cs typeface="+mn-lt"/>
              </a:rPr>
              <a:t>Unsupervised</a:t>
            </a:r>
            <a:r>
              <a:rPr lang="pt-PT" b="1" dirty="0">
                <a:solidFill>
                  <a:srgbClr val="092953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involves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working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unlabeled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data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where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algorithm</a:t>
            </a:r>
            <a:r>
              <a:rPr lang="pt-PT" dirty="0">
                <a:ea typeface="+mn-lt"/>
                <a:cs typeface="+mn-lt"/>
              </a:rPr>
              <a:t> explores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inherent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structure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and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patterns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within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input </a:t>
            </a:r>
            <a:r>
              <a:rPr lang="pt-PT" err="1">
                <a:ea typeface="+mn-lt"/>
                <a:cs typeface="+mn-lt"/>
              </a:rPr>
              <a:t>without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explicit</a:t>
            </a:r>
            <a:r>
              <a:rPr lang="pt-PT" dirty="0">
                <a:ea typeface="+mn-lt"/>
                <a:cs typeface="+mn-lt"/>
              </a:rPr>
              <a:t> output </a:t>
            </a:r>
            <a:r>
              <a:rPr lang="pt-PT" err="1">
                <a:ea typeface="+mn-lt"/>
                <a:cs typeface="+mn-lt"/>
              </a:rPr>
              <a:t>guidance</a:t>
            </a:r>
            <a:r>
              <a:rPr lang="pt-PT" dirty="0">
                <a:ea typeface="+mn-lt"/>
                <a:cs typeface="+mn-lt"/>
              </a:rPr>
              <a:t>. </a:t>
            </a: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Supervised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algorithm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trained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labeled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dataset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where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input data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paired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corresponding</a:t>
            </a:r>
            <a:r>
              <a:rPr lang="pt-PT" dirty="0">
                <a:ea typeface="+mn-lt"/>
                <a:cs typeface="+mn-lt"/>
              </a:rPr>
              <a:t> output </a:t>
            </a:r>
            <a:r>
              <a:rPr lang="pt-PT" err="1">
                <a:ea typeface="+mn-lt"/>
                <a:cs typeface="+mn-lt"/>
              </a:rPr>
              <a:t>labels</a:t>
            </a:r>
            <a:r>
              <a:rPr lang="pt-PT" dirty="0">
                <a:ea typeface="+mn-lt"/>
                <a:cs typeface="+mn-lt"/>
              </a:rPr>
              <a:t>.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goal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learn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mapping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from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inputs to outputs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allowing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algorithm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make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predictions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new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unseen</a:t>
            </a:r>
            <a:r>
              <a:rPr lang="pt-PT" dirty="0">
                <a:ea typeface="+mn-lt"/>
                <a:cs typeface="+mn-lt"/>
              </a:rPr>
              <a:t> data. 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83776D6-AEC3-E67D-6B03-55180A6AA04A}"/>
              </a:ext>
            </a:extLst>
          </p:cNvPr>
          <p:cNvSpPr/>
          <p:nvPr/>
        </p:nvSpPr>
        <p:spPr>
          <a:xfrm>
            <a:off x="719197" y="1717152"/>
            <a:ext cx="10839450" cy="1628775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9825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Which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 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would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you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choose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 (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and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why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)?</a:t>
            </a:r>
            <a:endParaRPr lang="pt-PT" b="1" dirty="0"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10" name="Marcador de Posição de Conteúdo 9" descr="Uma imagem com diagrama, desenho&#10;&#10;Descrição gerada automaticamente">
            <a:extLst>
              <a:ext uri="{FF2B5EF4-FFF2-40B4-BE49-F238E27FC236}">
                <a16:creationId xmlns:a16="http://schemas.microsoft.com/office/drawing/2014/main" id="{ED02116C-234D-293C-9A8F-7EFD7BE9C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8725" y="2248694"/>
            <a:ext cx="9734550" cy="2857500"/>
          </a:xfrm>
        </p:spPr>
      </p:pic>
    </p:spTree>
    <p:extLst>
      <p:ext uri="{BB962C8B-B14F-4D97-AF65-F5344CB8AC3E}">
        <p14:creationId xmlns:p14="http://schemas.microsoft.com/office/powerpoint/2010/main" val="1148491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: "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bad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"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solution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9" name="Marcador de Posição de Conteúdo 8" descr="Uma imagem com texto, diagrama, captura de ecrã, Tipo de letra&#10;&#10;Descrição gerada automaticamente">
            <a:extLst>
              <a:ext uri="{FF2B5EF4-FFF2-40B4-BE49-F238E27FC236}">
                <a16:creationId xmlns:a16="http://schemas.microsoft.com/office/drawing/2014/main" id="{2DA65E7B-6ED2-1433-8E67-CB67948DF2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942" b="1500"/>
          <a:stretch/>
        </p:blipFill>
        <p:spPr>
          <a:xfrm>
            <a:off x="1966573" y="1610702"/>
            <a:ext cx="6864961" cy="4286068"/>
          </a:xfrm>
        </p:spPr>
      </p:pic>
    </p:spTree>
    <p:extLst>
      <p:ext uri="{BB962C8B-B14F-4D97-AF65-F5344CB8AC3E}">
        <p14:creationId xmlns:p14="http://schemas.microsoft.com/office/powerpoint/2010/main" val="4268089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</a:rPr>
              <a:t>: "</a:t>
            </a:r>
            <a:r>
              <a:rPr lang="pt-PT" sz="3600" b="1" dirty="0" err="1">
                <a:solidFill>
                  <a:srgbClr val="092953"/>
                </a:solidFill>
                <a:latin typeface="Cambria"/>
              </a:rPr>
              <a:t>good</a:t>
            </a:r>
            <a:r>
              <a:rPr lang="pt-PT" sz="3600" b="1" dirty="0">
                <a:solidFill>
                  <a:srgbClr val="092953"/>
                </a:solidFill>
                <a:latin typeface="Cambria"/>
              </a:rPr>
              <a:t>" </a:t>
            </a:r>
            <a:r>
              <a:rPr lang="pt-PT" sz="3600" b="1" dirty="0" err="1">
                <a:solidFill>
                  <a:srgbClr val="092953"/>
                </a:solidFill>
                <a:latin typeface="Cambria"/>
              </a:rPr>
              <a:t>solution</a:t>
            </a:r>
            <a:endParaRPr lang="pt-PT" sz="3600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9" name="Marcador de Posição de Conteúdo 8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E4B02E34-27AB-DE8B-A054-0847C9F8C0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51" b="1250"/>
          <a:stretch/>
        </p:blipFill>
        <p:spPr>
          <a:xfrm>
            <a:off x="2502479" y="1549400"/>
            <a:ext cx="7176175" cy="4296947"/>
          </a:xfrm>
        </p:spPr>
      </p:pic>
    </p:spTree>
    <p:extLst>
      <p:ext uri="{BB962C8B-B14F-4D97-AF65-F5344CB8AC3E}">
        <p14:creationId xmlns:p14="http://schemas.microsoft.com/office/powerpoint/2010/main" val="3878433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Hierarchical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494B6F2A-63A9-2F56-E802-E80D0195C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135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err="1"/>
              <a:t>Generates</a:t>
            </a:r>
            <a:r>
              <a:rPr lang="pt-PT" dirty="0"/>
              <a:t> a set </a:t>
            </a:r>
            <a:r>
              <a:rPr lang="pt-PT" err="1"/>
              <a:t>of</a:t>
            </a:r>
            <a:r>
              <a:rPr lang="pt-PT" dirty="0"/>
              <a:t> </a:t>
            </a:r>
            <a:r>
              <a:rPr lang="pt-PT" b="1" err="1">
                <a:solidFill>
                  <a:schemeClr val="tx2"/>
                </a:solidFill>
              </a:rPr>
              <a:t>nested</a:t>
            </a:r>
            <a:r>
              <a:rPr lang="pt-PT" b="1" dirty="0">
                <a:solidFill>
                  <a:schemeClr val="tx2"/>
                </a:solidFill>
              </a:rPr>
              <a:t> clusters</a:t>
            </a:r>
            <a:r>
              <a:rPr lang="pt-PT" dirty="0"/>
              <a:t> </a:t>
            </a:r>
            <a:r>
              <a:rPr lang="pt-PT" err="1"/>
              <a:t>organized</a:t>
            </a:r>
            <a:r>
              <a:rPr lang="pt-PT" dirty="0"/>
              <a:t> as a </a:t>
            </a:r>
            <a:r>
              <a:rPr lang="pt-PT" b="1" err="1">
                <a:solidFill>
                  <a:schemeClr val="tx2"/>
                </a:solidFill>
              </a:rPr>
              <a:t>hierarchical</a:t>
            </a:r>
            <a:r>
              <a:rPr lang="pt-PT" b="1" dirty="0">
                <a:solidFill>
                  <a:schemeClr val="tx2"/>
                </a:solidFill>
              </a:rPr>
              <a:t> </a:t>
            </a:r>
            <a:r>
              <a:rPr lang="pt-PT" b="1" err="1">
                <a:solidFill>
                  <a:schemeClr val="tx2"/>
                </a:solidFill>
              </a:rPr>
              <a:t>tree</a:t>
            </a:r>
            <a:r>
              <a:rPr lang="pt-PT" dirty="0"/>
              <a:t>;</a:t>
            </a:r>
          </a:p>
          <a:p>
            <a:r>
              <a:rPr lang="pt-PT" dirty="0">
                <a:ea typeface="+mn-lt"/>
                <a:cs typeface="+mn-lt"/>
              </a:rPr>
              <a:t>Visual </a:t>
            </a:r>
            <a:r>
              <a:rPr lang="pt-PT" err="1">
                <a:ea typeface="+mn-lt"/>
                <a:cs typeface="+mn-lt"/>
              </a:rPr>
              <a:t>representation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often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depicted</a:t>
            </a:r>
            <a:r>
              <a:rPr lang="pt-PT" dirty="0">
                <a:ea typeface="+mn-lt"/>
                <a:cs typeface="+mn-lt"/>
              </a:rPr>
              <a:t> as a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dendrogram</a:t>
            </a:r>
            <a:r>
              <a:rPr lang="pt-PT" dirty="0"/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/>
              <a:t>A </a:t>
            </a:r>
            <a:r>
              <a:rPr lang="pt-PT" dirty="0" err="1"/>
              <a:t>tree</a:t>
            </a:r>
            <a:r>
              <a:rPr lang="pt-PT" dirty="0"/>
              <a:t> </a:t>
            </a:r>
            <a:r>
              <a:rPr lang="pt-PT" dirty="0" err="1"/>
              <a:t>like</a:t>
            </a:r>
            <a:r>
              <a:rPr lang="pt-PT" dirty="0"/>
              <a:t> </a:t>
            </a:r>
            <a:r>
              <a:rPr lang="pt-PT" dirty="0" err="1"/>
              <a:t>diagram</a:t>
            </a:r>
            <a:r>
              <a:rPr lang="pt-PT" dirty="0"/>
              <a:t> </a:t>
            </a:r>
            <a:r>
              <a:rPr lang="pt-PT" dirty="0" err="1"/>
              <a:t>representing</a:t>
            </a:r>
            <a:r>
              <a:rPr lang="pt-PT" dirty="0"/>
              <a:t> a </a:t>
            </a:r>
            <a:r>
              <a:rPr lang="pt-PT" dirty="0" err="1"/>
              <a:t>hierarchy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nested</a:t>
            </a:r>
            <a:r>
              <a:rPr lang="pt-PT" dirty="0"/>
              <a:t> clusters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/>
              <a:t>Clustering</a:t>
            </a:r>
            <a:r>
              <a:rPr lang="pt-PT" dirty="0"/>
              <a:t> </a:t>
            </a:r>
            <a:r>
              <a:rPr lang="pt-PT" dirty="0" err="1"/>
              <a:t>obtained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cutting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desired</a:t>
            </a:r>
            <a:r>
              <a:rPr lang="pt-PT" dirty="0"/>
              <a:t> </a:t>
            </a:r>
            <a:r>
              <a:rPr lang="pt-PT" dirty="0" err="1"/>
              <a:t>level</a:t>
            </a:r>
            <a:endParaRPr lang="pt-PT"/>
          </a:p>
        </p:txBody>
      </p:sp>
      <p:pic>
        <p:nvPicPr>
          <p:cNvPr id="3" name="Imagem 2" descr="Uma imagem com entrada&#10;&#10;Descrição gerada automaticamente">
            <a:extLst>
              <a:ext uri="{FF2B5EF4-FFF2-40B4-BE49-F238E27FC236}">
                <a16:creationId xmlns:a16="http://schemas.microsoft.com/office/drawing/2014/main" id="{87C5D118-165C-16B9-BC66-0A66876831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51" b="2222"/>
          <a:stretch/>
        </p:blipFill>
        <p:spPr>
          <a:xfrm>
            <a:off x="2405192" y="3760059"/>
            <a:ext cx="7402231" cy="261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92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Hierarchical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-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Advantages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494B6F2A-63A9-2F56-E802-E80D0195C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135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/>
              <a:t>Do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have</a:t>
            </a:r>
            <a:r>
              <a:rPr lang="pt-PT" dirty="0"/>
              <a:t> to assume </a:t>
            </a:r>
            <a:r>
              <a:rPr lang="pt-PT" dirty="0" err="1"/>
              <a:t>any</a:t>
            </a:r>
            <a:r>
              <a:rPr lang="pt-PT" dirty="0"/>
              <a:t> particular </a:t>
            </a:r>
            <a:r>
              <a:rPr lang="pt-PT" dirty="0" err="1"/>
              <a:t>number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clusters;</a:t>
            </a:r>
          </a:p>
          <a:p>
            <a:endParaRPr lang="pt-PT" dirty="0"/>
          </a:p>
          <a:p>
            <a:r>
              <a:rPr lang="pt-PT" dirty="0" err="1"/>
              <a:t>May</a:t>
            </a:r>
            <a:r>
              <a:rPr lang="pt-PT" dirty="0"/>
              <a:t> </a:t>
            </a:r>
            <a:r>
              <a:rPr lang="pt-PT" dirty="0" err="1"/>
              <a:t>correspond</a:t>
            </a:r>
            <a:r>
              <a:rPr lang="pt-PT" dirty="0"/>
              <a:t> to </a:t>
            </a:r>
            <a:r>
              <a:rPr lang="pt-PT" dirty="0" err="1"/>
              <a:t>meaningful</a:t>
            </a:r>
            <a:r>
              <a:rPr lang="pt-PT" dirty="0"/>
              <a:t> </a:t>
            </a:r>
            <a:r>
              <a:rPr lang="pt-PT" dirty="0" err="1"/>
              <a:t>taxonomies</a:t>
            </a:r>
            <a:r>
              <a:rPr lang="pt-PT" dirty="0"/>
              <a:t>.</a:t>
            </a:r>
          </a:p>
        </p:txBody>
      </p:sp>
      <p:pic>
        <p:nvPicPr>
          <p:cNvPr id="9" name="Imagem 8" descr="Uma imagem com texto, captura de ecrã, diagrama, desenho&#10;&#10;Descrição gerada automaticamente">
            <a:extLst>
              <a:ext uri="{FF2B5EF4-FFF2-40B4-BE49-F238E27FC236}">
                <a16:creationId xmlns:a16="http://schemas.microsoft.com/office/drawing/2014/main" id="{B1D20B3C-6312-2B88-A64A-10DAFB84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316" y="2832272"/>
            <a:ext cx="4846422" cy="368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22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Hierarchical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Types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494B6F2A-63A9-2F56-E802-E80D0195C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135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b="1" err="1">
                <a:solidFill>
                  <a:schemeClr val="tx2"/>
                </a:solidFill>
              </a:rPr>
              <a:t>Agglomerative</a:t>
            </a:r>
            <a:r>
              <a:rPr lang="pt-PT" b="1" dirty="0">
                <a:solidFill>
                  <a:schemeClr val="tx2"/>
                </a:solidFill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err="1"/>
              <a:t>Start</a:t>
            </a:r>
            <a:r>
              <a:rPr lang="pt-PT" dirty="0"/>
              <a:t> </a:t>
            </a:r>
            <a:r>
              <a:rPr lang="pt-PT" err="1"/>
              <a:t>with</a:t>
            </a:r>
            <a:r>
              <a:rPr lang="pt-PT" dirty="0"/>
              <a:t> </a:t>
            </a:r>
            <a:r>
              <a:rPr lang="pt-PT" err="1"/>
              <a:t>the</a:t>
            </a:r>
            <a:r>
              <a:rPr lang="pt-PT" dirty="0"/>
              <a:t> </a:t>
            </a:r>
            <a:r>
              <a:rPr lang="pt-PT" err="1"/>
              <a:t>examples</a:t>
            </a:r>
            <a:r>
              <a:rPr lang="pt-PT" dirty="0"/>
              <a:t> as individual clusters;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err="1"/>
              <a:t>At</a:t>
            </a:r>
            <a:r>
              <a:rPr lang="pt-PT" dirty="0"/>
              <a:t> </a:t>
            </a:r>
            <a:r>
              <a:rPr lang="pt-PT" err="1"/>
              <a:t>each</a:t>
            </a:r>
            <a:r>
              <a:rPr lang="pt-PT" dirty="0"/>
              <a:t> step, </a:t>
            </a:r>
            <a:r>
              <a:rPr lang="pt-PT" err="1"/>
              <a:t>merge</a:t>
            </a:r>
            <a:r>
              <a:rPr lang="pt-PT" dirty="0"/>
              <a:t> </a:t>
            </a:r>
            <a:r>
              <a:rPr lang="pt-PT" err="1"/>
              <a:t>the</a:t>
            </a:r>
            <a:r>
              <a:rPr lang="pt-PT" dirty="0"/>
              <a:t> </a:t>
            </a:r>
            <a:r>
              <a:rPr lang="pt-PT" err="1"/>
              <a:t>closest</a:t>
            </a:r>
            <a:r>
              <a:rPr lang="pt-PT" dirty="0"/>
              <a:t> </a:t>
            </a:r>
            <a:r>
              <a:rPr lang="pt-PT" err="1"/>
              <a:t>pair</a:t>
            </a:r>
            <a:r>
              <a:rPr lang="pt-PT" dirty="0"/>
              <a:t> </a:t>
            </a:r>
            <a:r>
              <a:rPr lang="pt-PT" err="1"/>
              <a:t>of</a:t>
            </a:r>
            <a:r>
              <a:rPr lang="pt-PT" dirty="0"/>
              <a:t> clusters </a:t>
            </a:r>
            <a:r>
              <a:rPr lang="pt-PT" err="1"/>
              <a:t>until</a:t>
            </a:r>
            <a:r>
              <a:rPr lang="pt-PT" dirty="0"/>
              <a:t> </a:t>
            </a:r>
            <a:r>
              <a:rPr lang="pt-PT" err="1"/>
              <a:t>only</a:t>
            </a:r>
            <a:r>
              <a:rPr lang="pt-PT" dirty="0"/>
              <a:t> </a:t>
            </a:r>
            <a:r>
              <a:rPr lang="pt-PT" err="1"/>
              <a:t>one</a:t>
            </a:r>
            <a:r>
              <a:rPr lang="pt-PT" dirty="0"/>
              <a:t> cluster (</a:t>
            </a:r>
            <a:r>
              <a:rPr lang="pt-PT" err="1"/>
              <a:t>or</a:t>
            </a:r>
            <a:r>
              <a:rPr lang="pt-PT" dirty="0"/>
              <a:t> k clusters) </a:t>
            </a:r>
            <a:r>
              <a:rPr lang="pt-PT" err="1"/>
              <a:t>left</a:t>
            </a:r>
            <a:r>
              <a:rPr lang="pt-PT" dirty="0"/>
              <a:t>.</a:t>
            </a:r>
          </a:p>
          <a:p>
            <a:pPr lvl="2">
              <a:buFont typeface="Wingdings" panose="020B0604020202020204" pitchFamily="34" charset="0"/>
              <a:buChar char="§"/>
            </a:pPr>
            <a:endParaRPr lang="pt-PT" dirty="0"/>
          </a:p>
          <a:p>
            <a:r>
              <a:rPr lang="pt-PT" b="1" err="1">
                <a:solidFill>
                  <a:schemeClr val="tx2"/>
                </a:solidFill>
              </a:rPr>
              <a:t>Divisive</a:t>
            </a:r>
            <a:r>
              <a:rPr lang="pt-PT" b="1" dirty="0">
                <a:solidFill>
                  <a:schemeClr val="tx2"/>
                </a:solidFill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err="1"/>
              <a:t>Start</a:t>
            </a:r>
            <a:r>
              <a:rPr lang="pt-PT" dirty="0"/>
              <a:t> </a:t>
            </a:r>
            <a:r>
              <a:rPr lang="pt-PT" err="1"/>
              <a:t>with</a:t>
            </a:r>
            <a:r>
              <a:rPr lang="pt-PT" dirty="0"/>
              <a:t> </a:t>
            </a:r>
            <a:r>
              <a:rPr lang="pt-PT" err="1"/>
              <a:t>one</a:t>
            </a:r>
            <a:r>
              <a:rPr lang="pt-PT" dirty="0"/>
              <a:t> cluster </a:t>
            </a:r>
            <a:r>
              <a:rPr lang="pt-PT" err="1"/>
              <a:t>with</a:t>
            </a:r>
            <a:r>
              <a:rPr lang="pt-PT" dirty="0"/>
              <a:t> </a:t>
            </a:r>
            <a:r>
              <a:rPr lang="pt-PT" err="1"/>
              <a:t>all</a:t>
            </a:r>
            <a:r>
              <a:rPr lang="pt-PT" dirty="0"/>
              <a:t> </a:t>
            </a:r>
            <a:r>
              <a:rPr lang="pt-PT" err="1"/>
              <a:t>examples</a:t>
            </a:r>
            <a:r>
              <a:rPr lang="pt-PT" dirty="0"/>
              <a:t>;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err="1"/>
              <a:t>At</a:t>
            </a:r>
            <a:r>
              <a:rPr lang="pt-PT" dirty="0"/>
              <a:t> </a:t>
            </a:r>
            <a:r>
              <a:rPr lang="pt-PT" err="1"/>
              <a:t>each</a:t>
            </a:r>
            <a:r>
              <a:rPr lang="pt-PT" dirty="0"/>
              <a:t> step, </a:t>
            </a:r>
            <a:r>
              <a:rPr lang="pt-PT" err="1"/>
              <a:t>split</a:t>
            </a:r>
            <a:r>
              <a:rPr lang="pt-PT" dirty="0"/>
              <a:t> a cluster </a:t>
            </a:r>
            <a:r>
              <a:rPr lang="pt-PT" err="1"/>
              <a:t>until</a:t>
            </a:r>
            <a:r>
              <a:rPr lang="pt-PT" dirty="0"/>
              <a:t> </a:t>
            </a:r>
            <a:r>
              <a:rPr lang="pt-PT" err="1"/>
              <a:t>each</a:t>
            </a:r>
            <a:r>
              <a:rPr lang="pt-PT" dirty="0"/>
              <a:t> cluster </a:t>
            </a:r>
            <a:r>
              <a:rPr lang="pt-PT" err="1"/>
              <a:t>contains</a:t>
            </a:r>
            <a:r>
              <a:rPr lang="pt-PT" dirty="0"/>
              <a:t> a </a:t>
            </a:r>
            <a:r>
              <a:rPr lang="pt-PT" err="1"/>
              <a:t>example</a:t>
            </a:r>
            <a:r>
              <a:rPr lang="pt-PT" dirty="0"/>
              <a:t> (</a:t>
            </a:r>
            <a:r>
              <a:rPr lang="pt-PT" err="1"/>
              <a:t>or</a:t>
            </a:r>
            <a:r>
              <a:rPr lang="pt-PT" dirty="0"/>
              <a:t> </a:t>
            </a:r>
            <a:r>
              <a:rPr lang="pt-PT" err="1"/>
              <a:t>there</a:t>
            </a:r>
            <a:r>
              <a:rPr lang="pt-PT" dirty="0"/>
              <a:t> are k clusters).</a:t>
            </a:r>
          </a:p>
        </p:txBody>
      </p:sp>
    </p:spTree>
    <p:extLst>
      <p:ext uri="{BB962C8B-B14F-4D97-AF65-F5344CB8AC3E}">
        <p14:creationId xmlns:p14="http://schemas.microsoft.com/office/powerpoint/2010/main" val="675365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Agglomerative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Hierarchical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endParaRPr lang="pt-PT" sz="3600" b="1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494B6F2A-63A9-2F56-E802-E80D0195C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135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pt-PT" b="1" dirty="0">
                <a:solidFill>
                  <a:schemeClr val="tx2"/>
                </a:solidFill>
                <a:latin typeface="Arial"/>
                <a:cs typeface="Arial"/>
              </a:rPr>
              <a:t>Compute </a:t>
            </a:r>
            <a:r>
              <a:rPr lang="pt-PT" b="1" dirty="0" err="1">
                <a:solidFill>
                  <a:schemeClr val="tx2"/>
                </a:solidFill>
                <a:latin typeface="Arial"/>
                <a:cs typeface="Arial"/>
              </a:rPr>
              <a:t>the</a:t>
            </a:r>
            <a:r>
              <a:rPr lang="pt-PT" b="1" dirty="0">
                <a:solidFill>
                  <a:schemeClr val="tx2"/>
                </a:solidFill>
                <a:latin typeface="Arial"/>
                <a:cs typeface="Arial"/>
              </a:rPr>
              <a:t> </a:t>
            </a:r>
            <a:r>
              <a:rPr lang="pt-PT" b="1" dirty="0" err="1">
                <a:solidFill>
                  <a:schemeClr val="tx2"/>
                </a:solidFill>
                <a:latin typeface="Arial"/>
                <a:cs typeface="Arial"/>
              </a:rPr>
              <a:t>proximity</a:t>
            </a:r>
            <a:r>
              <a:rPr lang="pt-PT" b="1" dirty="0">
                <a:solidFill>
                  <a:schemeClr val="tx2"/>
                </a:solidFill>
                <a:latin typeface="Arial"/>
                <a:cs typeface="Arial"/>
              </a:rPr>
              <a:t> </a:t>
            </a:r>
            <a:r>
              <a:rPr lang="pt-PT" b="1" dirty="0" err="1">
                <a:solidFill>
                  <a:schemeClr val="tx2"/>
                </a:solidFill>
                <a:latin typeface="Arial"/>
                <a:cs typeface="Arial"/>
              </a:rPr>
              <a:t>matrix</a:t>
            </a:r>
            <a:r>
              <a:rPr lang="pt-PT" b="1" dirty="0">
                <a:solidFill>
                  <a:schemeClr val="tx2"/>
                </a:solidFill>
                <a:latin typeface="Arial"/>
                <a:cs typeface="Arial"/>
              </a:rPr>
              <a:t>;</a:t>
            </a:r>
            <a:endParaRPr lang="en-US" b="1" dirty="0">
              <a:solidFill>
                <a:schemeClr val="tx2"/>
              </a:solidFill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pt-PT" b="1" err="1">
                <a:solidFill>
                  <a:schemeClr val="tx2"/>
                </a:solidFill>
                <a:latin typeface="Arial"/>
                <a:cs typeface="Arial"/>
              </a:rPr>
              <a:t>Let</a:t>
            </a:r>
            <a:r>
              <a:rPr lang="pt-PT" b="1" dirty="0">
                <a:solidFill>
                  <a:schemeClr val="tx2"/>
                </a:solidFill>
                <a:latin typeface="Arial"/>
                <a:cs typeface="Arial"/>
              </a:rPr>
              <a:t> </a:t>
            </a:r>
            <a:r>
              <a:rPr lang="pt-PT" b="1" err="1">
                <a:solidFill>
                  <a:schemeClr val="tx2"/>
                </a:solidFill>
                <a:latin typeface="Arial"/>
                <a:cs typeface="Arial"/>
              </a:rPr>
              <a:t>each</a:t>
            </a:r>
            <a:r>
              <a:rPr lang="pt-PT" b="1" dirty="0">
                <a:solidFill>
                  <a:schemeClr val="tx2"/>
                </a:solidFill>
                <a:latin typeface="Arial"/>
                <a:cs typeface="Arial"/>
              </a:rPr>
              <a:t> </a:t>
            </a:r>
            <a:r>
              <a:rPr lang="pt-PT" b="1" err="1">
                <a:solidFill>
                  <a:schemeClr val="tx2"/>
                </a:solidFill>
                <a:latin typeface="Arial"/>
                <a:cs typeface="Arial"/>
              </a:rPr>
              <a:t>example</a:t>
            </a:r>
            <a:r>
              <a:rPr lang="pt-PT" b="1" dirty="0">
                <a:solidFill>
                  <a:schemeClr val="tx2"/>
                </a:solidFill>
                <a:latin typeface="Arial"/>
                <a:cs typeface="Arial"/>
              </a:rPr>
              <a:t> </a:t>
            </a:r>
            <a:r>
              <a:rPr lang="pt-PT" b="1" err="1">
                <a:solidFill>
                  <a:schemeClr val="tx2"/>
                </a:solidFill>
                <a:latin typeface="Arial"/>
                <a:cs typeface="Arial"/>
              </a:rPr>
              <a:t>be</a:t>
            </a:r>
            <a:r>
              <a:rPr lang="pt-PT" b="1" dirty="0">
                <a:solidFill>
                  <a:schemeClr val="tx2"/>
                </a:solidFill>
                <a:latin typeface="Arial"/>
                <a:cs typeface="Arial"/>
              </a:rPr>
              <a:t> a cluster;</a:t>
            </a:r>
            <a:endParaRPr lang="en-US" b="1">
              <a:solidFill>
                <a:schemeClr val="tx2"/>
              </a:solidFill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pt-PT" err="1">
                <a:latin typeface="Arial"/>
                <a:cs typeface="Arial"/>
              </a:rPr>
              <a:t>Merge</a:t>
            </a:r>
            <a:r>
              <a:rPr lang="pt-PT" dirty="0">
                <a:latin typeface="Arial"/>
                <a:cs typeface="Arial"/>
              </a:rPr>
              <a:t> </a:t>
            </a:r>
            <a:r>
              <a:rPr lang="pt-PT" err="1">
                <a:latin typeface="Arial"/>
                <a:cs typeface="Arial"/>
              </a:rPr>
              <a:t>the</a:t>
            </a:r>
            <a:r>
              <a:rPr lang="pt-PT" dirty="0">
                <a:latin typeface="Arial"/>
                <a:cs typeface="Arial"/>
              </a:rPr>
              <a:t> </a:t>
            </a:r>
            <a:r>
              <a:rPr lang="pt-PT" err="1">
                <a:latin typeface="Arial"/>
                <a:cs typeface="Arial"/>
              </a:rPr>
              <a:t>two</a:t>
            </a:r>
            <a:r>
              <a:rPr lang="pt-PT" dirty="0">
                <a:latin typeface="Arial"/>
                <a:cs typeface="Arial"/>
              </a:rPr>
              <a:t> </a:t>
            </a:r>
            <a:r>
              <a:rPr lang="pt-PT" err="1">
                <a:latin typeface="Arial"/>
                <a:cs typeface="Arial"/>
              </a:rPr>
              <a:t>closest</a:t>
            </a:r>
            <a:r>
              <a:rPr lang="pt-PT" dirty="0">
                <a:latin typeface="Arial"/>
                <a:cs typeface="Arial"/>
              </a:rPr>
              <a:t> clusters;</a:t>
            </a:r>
            <a:endParaRPr lang="en-US">
              <a:solidFill>
                <a:srgbClr val="808080"/>
              </a:solidFill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pt-PT" err="1">
                <a:latin typeface="Arial"/>
                <a:cs typeface="Arial"/>
              </a:rPr>
              <a:t>Update</a:t>
            </a:r>
            <a:r>
              <a:rPr lang="pt-PT" dirty="0">
                <a:latin typeface="Arial"/>
                <a:cs typeface="Arial"/>
              </a:rPr>
              <a:t> </a:t>
            </a:r>
            <a:r>
              <a:rPr lang="pt-PT" err="1">
                <a:latin typeface="Arial"/>
                <a:cs typeface="Arial"/>
              </a:rPr>
              <a:t>the</a:t>
            </a:r>
            <a:r>
              <a:rPr lang="pt-PT" dirty="0">
                <a:latin typeface="Arial"/>
                <a:cs typeface="Arial"/>
              </a:rPr>
              <a:t> </a:t>
            </a:r>
            <a:r>
              <a:rPr lang="pt-PT" err="1">
                <a:latin typeface="Arial"/>
                <a:cs typeface="Arial"/>
              </a:rPr>
              <a:t>proximity</a:t>
            </a:r>
            <a:r>
              <a:rPr lang="pt-PT" dirty="0">
                <a:latin typeface="Arial"/>
                <a:cs typeface="Arial"/>
              </a:rPr>
              <a:t> </a:t>
            </a:r>
            <a:r>
              <a:rPr lang="pt-PT" err="1">
                <a:latin typeface="Arial"/>
                <a:cs typeface="Arial"/>
              </a:rPr>
              <a:t>matrix</a:t>
            </a:r>
            <a:r>
              <a:rPr lang="pt-PT" dirty="0">
                <a:latin typeface="Arial"/>
                <a:cs typeface="Arial"/>
              </a:rPr>
              <a:t>;</a:t>
            </a:r>
            <a:endParaRPr lang="en-US">
              <a:solidFill>
                <a:srgbClr val="808080"/>
              </a:solidFill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pt-PT" dirty="0" err="1">
                <a:latin typeface="Arial"/>
                <a:cs typeface="Arial"/>
              </a:rPr>
              <a:t>Repeat</a:t>
            </a:r>
            <a:r>
              <a:rPr lang="pt-PT" dirty="0">
                <a:latin typeface="Arial"/>
                <a:cs typeface="Arial"/>
              </a:rPr>
              <a:t> 3 </a:t>
            </a:r>
            <a:r>
              <a:rPr lang="pt-PT" dirty="0" err="1">
                <a:latin typeface="Arial"/>
                <a:cs typeface="Arial"/>
              </a:rPr>
              <a:t>and</a:t>
            </a:r>
            <a:r>
              <a:rPr lang="pt-PT" dirty="0">
                <a:latin typeface="Arial"/>
                <a:cs typeface="Arial"/>
              </a:rPr>
              <a:t> 4 </a:t>
            </a:r>
            <a:r>
              <a:rPr lang="pt-PT" dirty="0" err="1">
                <a:latin typeface="Arial"/>
                <a:cs typeface="Arial"/>
              </a:rPr>
              <a:t>until</a:t>
            </a:r>
            <a:r>
              <a:rPr lang="pt-PT" dirty="0">
                <a:latin typeface="Arial"/>
                <a:cs typeface="Arial"/>
              </a:rPr>
              <a:t> a single </a:t>
            </a:r>
            <a:endParaRPr lang="pt-PT" dirty="0">
              <a:latin typeface="Aptos" panose="020B0004020202020204"/>
              <a:cs typeface="Arial"/>
            </a:endParaRPr>
          </a:p>
          <a:p>
            <a:pPr marL="0" indent="0">
              <a:buNone/>
            </a:pPr>
            <a:r>
              <a:rPr lang="pt-PT" dirty="0">
                <a:latin typeface="Arial"/>
                <a:cs typeface="Arial"/>
              </a:rPr>
              <a:t>     cluster </a:t>
            </a:r>
            <a:r>
              <a:rPr lang="pt-PT" dirty="0" err="1">
                <a:latin typeface="Arial"/>
                <a:cs typeface="Arial"/>
              </a:rPr>
              <a:t>remains</a:t>
            </a:r>
            <a:r>
              <a:rPr lang="pt-PT" dirty="0">
                <a:latin typeface="Arial"/>
                <a:cs typeface="Arial"/>
              </a:rPr>
              <a:t> (</a:t>
            </a:r>
            <a:r>
              <a:rPr lang="pt-PT" dirty="0" err="1">
                <a:latin typeface="Arial"/>
                <a:cs typeface="Arial"/>
              </a:rPr>
              <a:t>or</a:t>
            </a:r>
            <a:r>
              <a:rPr lang="pt-PT" dirty="0">
                <a:latin typeface="Arial"/>
                <a:cs typeface="Arial"/>
              </a:rPr>
              <a:t> k clusters).</a:t>
            </a:r>
            <a:endParaRPr lang="pt-PT" dirty="0"/>
          </a:p>
        </p:txBody>
      </p:sp>
      <p:pic>
        <p:nvPicPr>
          <p:cNvPr id="9" name="Imagem 8" descr="Uma imagem com texto, file, número, recibo&#10;&#10;Descrição gerada automaticamente">
            <a:extLst>
              <a:ext uri="{FF2B5EF4-FFF2-40B4-BE49-F238E27FC236}">
                <a16:creationId xmlns:a16="http://schemas.microsoft.com/office/drawing/2014/main" id="{4615A4A0-84D7-5CB8-1B90-1B058F29B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173" y="2678199"/>
            <a:ext cx="3271708" cy="2994710"/>
          </a:xfrm>
          <a:prstGeom prst="rect">
            <a:avLst/>
          </a:prstGeom>
        </p:spPr>
      </p:pic>
      <p:pic>
        <p:nvPicPr>
          <p:cNvPr id="11" name="Imagem 10" descr="Uma imagem com círculo, design&#10;&#10;Descrição gerada automaticamente">
            <a:extLst>
              <a:ext uri="{FF2B5EF4-FFF2-40B4-BE49-F238E27FC236}">
                <a16:creationId xmlns:a16="http://schemas.microsoft.com/office/drawing/2014/main" id="{1CF3917A-A5C0-9176-2078-2F47CB372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465" y="4253555"/>
            <a:ext cx="2811935" cy="2274159"/>
          </a:xfrm>
          <a:prstGeom prst="rect">
            <a:avLst/>
          </a:prstGeom>
        </p:spPr>
      </p:pic>
      <p:pic>
        <p:nvPicPr>
          <p:cNvPr id="12" name="Imagem 11" descr="Uma imagem com texto, Tipo de letra, Carmim&#10;&#10;Descrição gerada automaticamente">
            <a:extLst>
              <a:ext uri="{FF2B5EF4-FFF2-40B4-BE49-F238E27FC236}">
                <a16:creationId xmlns:a16="http://schemas.microsoft.com/office/drawing/2014/main" id="{76501914-6164-7723-DF1E-5086650188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965" y="5726842"/>
            <a:ext cx="404812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23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Agglomerative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Hierarchical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endParaRPr lang="pt-PT" sz="3600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494B6F2A-63A9-2F56-E802-E80D0195C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135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pt-PT" dirty="0">
                <a:latin typeface="Arial"/>
                <a:cs typeface="Arial"/>
              </a:rPr>
              <a:t>Compute </a:t>
            </a:r>
            <a:r>
              <a:rPr lang="pt-PT" dirty="0" err="1">
                <a:latin typeface="Arial"/>
                <a:cs typeface="Arial"/>
              </a:rPr>
              <a:t>the</a:t>
            </a:r>
            <a:r>
              <a:rPr lang="pt-PT" dirty="0">
                <a:latin typeface="Arial"/>
                <a:cs typeface="Arial"/>
              </a:rPr>
              <a:t> </a:t>
            </a:r>
            <a:r>
              <a:rPr lang="pt-PT" dirty="0" err="1">
                <a:latin typeface="Arial"/>
                <a:cs typeface="Arial"/>
              </a:rPr>
              <a:t>proximity</a:t>
            </a:r>
            <a:r>
              <a:rPr lang="pt-PT" dirty="0">
                <a:latin typeface="Arial"/>
                <a:cs typeface="Arial"/>
              </a:rPr>
              <a:t> </a:t>
            </a:r>
            <a:r>
              <a:rPr lang="pt-PT" dirty="0" err="1">
                <a:latin typeface="Arial"/>
                <a:cs typeface="Arial"/>
              </a:rPr>
              <a:t>matrix</a:t>
            </a:r>
            <a:r>
              <a:rPr lang="pt-PT" dirty="0">
                <a:latin typeface="Arial"/>
                <a:cs typeface="Arial"/>
              </a:rPr>
              <a:t>;</a:t>
            </a:r>
            <a:endParaRPr lang="en-US" dirty="0"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pt-PT" err="1">
                <a:latin typeface="Arial"/>
                <a:cs typeface="Arial"/>
              </a:rPr>
              <a:t>Let</a:t>
            </a:r>
            <a:r>
              <a:rPr lang="pt-PT" dirty="0">
                <a:latin typeface="Arial"/>
                <a:cs typeface="Arial"/>
              </a:rPr>
              <a:t> </a:t>
            </a:r>
            <a:r>
              <a:rPr lang="pt-PT" err="1">
                <a:latin typeface="Arial"/>
                <a:cs typeface="Arial"/>
              </a:rPr>
              <a:t>each</a:t>
            </a:r>
            <a:r>
              <a:rPr lang="pt-PT" dirty="0">
                <a:latin typeface="Arial"/>
                <a:cs typeface="Arial"/>
              </a:rPr>
              <a:t> </a:t>
            </a:r>
            <a:r>
              <a:rPr lang="pt-PT" err="1">
                <a:latin typeface="Arial"/>
                <a:cs typeface="Arial"/>
              </a:rPr>
              <a:t>example</a:t>
            </a:r>
            <a:r>
              <a:rPr lang="pt-PT" dirty="0">
                <a:latin typeface="Arial"/>
                <a:cs typeface="Arial"/>
              </a:rPr>
              <a:t> </a:t>
            </a:r>
            <a:r>
              <a:rPr lang="pt-PT" err="1">
                <a:latin typeface="Arial"/>
                <a:cs typeface="Arial"/>
              </a:rPr>
              <a:t>be</a:t>
            </a:r>
            <a:r>
              <a:rPr lang="pt-PT" dirty="0">
                <a:latin typeface="Arial"/>
                <a:cs typeface="Arial"/>
              </a:rPr>
              <a:t> a cluster;</a:t>
            </a:r>
            <a:endParaRPr lang="en-US"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pt-PT" b="1" err="1">
                <a:solidFill>
                  <a:schemeClr val="tx2"/>
                </a:solidFill>
                <a:latin typeface="Arial"/>
                <a:cs typeface="Arial"/>
              </a:rPr>
              <a:t>Merge</a:t>
            </a:r>
            <a:r>
              <a:rPr lang="pt-PT" b="1" dirty="0">
                <a:solidFill>
                  <a:schemeClr val="tx2"/>
                </a:solidFill>
                <a:latin typeface="Arial"/>
                <a:cs typeface="Arial"/>
              </a:rPr>
              <a:t> </a:t>
            </a:r>
            <a:r>
              <a:rPr lang="pt-PT" b="1" err="1">
                <a:solidFill>
                  <a:schemeClr val="tx2"/>
                </a:solidFill>
                <a:latin typeface="Arial"/>
                <a:cs typeface="Arial"/>
              </a:rPr>
              <a:t>the</a:t>
            </a:r>
            <a:r>
              <a:rPr lang="pt-PT" b="1" dirty="0">
                <a:solidFill>
                  <a:schemeClr val="tx2"/>
                </a:solidFill>
                <a:latin typeface="Arial"/>
                <a:cs typeface="Arial"/>
              </a:rPr>
              <a:t> </a:t>
            </a:r>
            <a:r>
              <a:rPr lang="pt-PT" b="1" err="1">
                <a:solidFill>
                  <a:schemeClr val="tx2"/>
                </a:solidFill>
                <a:latin typeface="Arial"/>
                <a:cs typeface="Arial"/>
              </a:rPr>
              <a:t>two</a:t>
            </a:r>
            <a:r>
              <a:rPr lang="pt-PT" b="1" dirty="0">
                <a:solidFill>
                  <a:schemeClr val="tx2"/>
                </a:solidFill>
                <a:latin typeface="Arial"/>
                <a:cs typeface="Arial"/>
              </a:rPr>
              <a:t> </a:t>
            </a:r>
            <a:r>
              <a:rPr lang="pt-PT" b="1" err="1">
                <a:solidFill>
                  <a:schemeClr val="tx2"/>
                </a:solidFill>
                <a:latin typeface="Arial"/>
                <a:cs typeface="Arial"/>
              </a:rPr>
              <a:t>closest</a:t>
            </a:r>
            <a:r>
              <a:rPr lang="pt-PT" b="1" dirty="0">
                <a:solidFill>
                  <a:schemeClr val="tx2"/>
                </a:solidFill>
                <a:latin typeface="Arial"/>
                <a:cs typeface="Arial"/>
              </a:rPr>
              <a:t> clusters;</a:t>
            </a:r>
            <a:endParaRPr lang="en-US" b="1">
              <a:solidFill>
                <a:schemeClr val="tx2"/>
              </a:solidFill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pt-PT" b="1" err="1">
                <a:solidFill>
                  <a:schemeClr val="tx2"/>
                </a:solidFill>
                <a:latin typeface="Arial"/>
                <a:cs typeface="Arial"/>
              </a:rPr>
              <a:t>Update</a:t>
            </a:r>
            <a:r>
              <a:rPr lang="pt-PT" b="1" dirty="0">
                <a:solidFill>
                  <a:schemeClr val="tx2"/>
                </a:solidFill>
                <a:latin typeface="Arial"/>
                <a:cs typeface="Arial"/>
              </a:rPr>
              <a:t> </a:t>
            </a:r>
            <a:r>
              <a:rPr lang="pt-PT" b="1" err="1">
                <a:solidFill>
                  <a:schemeClr val="tx2"/>
                </a:solidFill>
                <a:latin typeface="Arial"/>
                <a:cs typeface="Arial"/>
              </a:rPr>
              <a:t>the</a:t>
            </a:r>
            <a:r>
              <a:rPr lang="pt-PT" b="1" dirty="0">
                <a:solidFill>
                  <a:schemeClr val="tx2"/>
                </a:solidFill>
                <a:latin typeface="Arial"/>
                <a:cs typeface="Arial"/>
              </a:rPr>
              <a:t> </a:t>
            </a:r>
            <a:r>
              <a:rPr lang="pt-PT" b="1" err="1">
                <a:solidFill>
                  <a:schemeClr val="tx2"/>
                </a:solidFill>
                <a:latin typeface="Arial"/>
                <a:cs typeface="Arial"/>
              </a:rPr>
              <a:t>proximity</a:t>
            </a:r>
            <a:r>
              <a:rPr lang="pt-PT" b="1" dirty="0">
                <a:solidFill>
                  <a:schemeClr val="tx2"/>
                </a:solidFill>
                <a:latin typeface="Arial"/>
                <a:cs typeface="Arial"/>
              </a:rPr>
              <a:t> </a:t>
            </a:r>
            <a:r>
              <a:rPr lang="pt-PT" b="1" err="1">
                <a:solidFill>
                  <a:schemeClr val="tx2"/>
                </a:solidFill>
                <a:latin typeface="Arial"/>
                <a:cs typeface="Arial"/>
              </a:rPr>
              <a:t>matrix</a:t>
            </a:r>
            <a:r>
              <a:rPr lang="pt-PT" b="1" dirty="0">
                <a:solidFill>
                  <a:schemeClr val="tx2"/>
                </a:solidFill>
                <a:latin typeface="Arial"/>
                <a:cs typeface="Arial"/>
              </a:rPr>
              <a:t>;</a:t>
            </a:r>
            <a:endParaRPr lang="en-US" b="1">
              <a:solidFill>
                <a:schemeClr val="tx2"/>
              </a:solidFill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pt-PT" b="1" err="1">
                <a:solidFill>
                  <a:schemeClr val="tx2"/>
                </a:solidFill>
                <a:latin typeface="Arial"/>
                <a:cs typeface="Arial"/>
              </a:rPr>
              <a:t>Repeat</a:t>
            </a:r>
            <a:r>
              <a:rPr lang="pt-PT" b="1" dirty="0">
                <a:solidFill>
                  <a:schemeClr val="tx2"/>
                </a:solidFill>
                <a:latin typeface="Arial"/>
                <a:cs typeface="Arial"/>
              </a:rPr>
              <a:t> 3 </a:t>
            </a:r>
            <a:r>
              <a:rPr lang="pt-PT" b="1" err="1">
                <a:solidFill>
                  <a:schemeClr val="tx2"/>
                </a:solidFill>
                <a:latin typeface="Arial"/>
                <a:cs typeface="Arial"/>
              </a:rPr>
              <a:t>and</a:t>
            </a:r>
            <a:r>
              <a:rPr lang="pt-PT" b="1" dirty="0">
                <a:solidFill>
                  <a:schemeClr val="tx2"/>
                </a:solidFill>
                <a:latin typeface="Arial"/>
                <a:cs typeface="Arial"/>
              </a:rPr>
              <a:t> 4 </a:t>
            </a:r>
            <a:r>
              <a:rPr lang="pt-PT" b="1" err="1">
                <a:solidFill>
                  <a:schemeClr val="tx2"/>
                </a:solidFill>
                <a:latin typeface="Arial"/>
                <a:cs typeface="Arial"/>
              </a:rPr>
              <a:t>until</a:t>
            </a:r>
            <a:r>
              <a:rPr lang="pt-PT" b="1" dirty="0">
                <a:solidFill>
                  <a:schemeClr val="tx2"/>
                </a:solidFill>
                <a:latin typeface="Arial"/>
                <a:cs typeface="Arial"/>
              </a:rPr>
              <a:t> a single </a:t>
            </a:r>
            <a:endParaRPr lang="pt-PT" b="1">
              <a:solidFill>
                <a:schemeClr val="tx2"/>
              </a:solidFill>
              <a:latin typeface="Aptos" panose="020B0004020202020204"/>
              <a:cs typeface="Arial"/>
            </a:endParaRPr>
          </a:p>
          <a:p>
            <a:pPr marL="0" indent="0">
              <a:buNone/>
            </a:pPr>
            <a:r>
              <a:rPr lang="pt-PT" b="1" dirty="0">
                <a:solidFill>
                  <a:schemeClr val="tx2"/>
                </a:solidFill>
                <a:latin typeface="Arial"/>
                <a:cs typeface="Arial"/>
              </a:rPr>
              <a:t>     cluster </a:t>
            </a:r>
            <a:r>
              <a:rPr lang="pt-PT" b="1" err="1">
                <a:solidFill>
                  <a:schemeClr val="tx2"/>
                </a:solidFill>
                <a:latin typeface="Arial"/>
                <a:cs typeface="Arial"/>
              </a:rPr>
              <a:t>remains</a:t>
            </a:r>
            <a:r>
              <a:rPr lang="pt-PT" b="1" dirty="0">
                <a:solidFill>
                  <a:schemeClr val="tx2"/>
                </a:solidFill>
                <a:latin typeface="Arial"/>
                <a:cs typeface="Arial"/>
              </a:rPr>
              <a:t> (</a:t>
            </a:r>
            <a:r>
              <a:rPr lang="pt-PT" b="1" err="1">
                <a:solidFill>
                  <a:schemeClr val="tx2"/>
                </a:solidFill>
                <a:latin typeface="Arial"/>
                <a:cs typeface="Arial"/>
              </a:rPr>
              <a:t>or</a:t>
            </a:r>
            <a:r>
              <a:rPr lang="pt-PT" b="1" dirty="0">
                <a:solidFill>
                  <a:schemeClr val="tx2"/>
                </a:solidFill>
                <a:latin typeface="Arial"/>
                <a:cs typeface="Arial"/>
              </a:rPr>
              <a:t> k clusters).</a:t>
            </a:r>
            <a:endParaRPr lang="pt-PT" b="1">
              <a:solidFill>
                <a:schemeClr val="tx2"/>
              </a:solidFill>
            </a:endParaRPr>
          </a:p>
        </p:txBody>
      </p:sp>
      <p:pic>
        <p:nvPicPr>
          <p:cNvPr id="3" name="Imagem 2" descr="Uma imagem com texto, número, file, Tipo de letra&#10;&#10;Descrição gerada automaticamente">
            <a:extLst>
              <a:ext uri="{FF2B5EF4-FFF2-40B4-BE49-F238E27FC236}">
                <a16:creationId xmlns:a16="http://schemas.microsoft.com/office/drawing/2014/main" id="{72AF8C6E-45F2-6CC0-9D91-9F8E6243A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728" y="1425274"/>
            <a:ext cx="3095625" cy="2771775"/>
          </a:xfrm>
          <a:prstGeom prst="rect">
            <a:avLst/>
          </a:prstGeom>
        </p:spPr>
      </p:pic>
      <p:pic>
        <p:nvPicPr>
          <p:cNvPr id="10" name="Imagem 9" descr="Uma imagem com diagrama, file, design&#10;&#10;Descrição gerada automaticamente">
            <a:extLst>
              <a:ext uri="{FF2B5EF4-FFF2-40B4-BE49-F238E27FC236}">
                <a16:creationId xmlns:a16="http://schemas.microsoft.com/office/drawing/2014/main" id="{F3969F09-CE24-966E-4617-053E558C8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991" y="4527335"/>
            <a:ext cx="4229100" cy="181927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75DB393-CEB6-7080-679A-1ABB50454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6892" y="4381757"/>
            <a:ext cx="2238890" cy="196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04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Hierarchical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– Cluster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Similarity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3" name="Imagem 2" descr="Single-Link Hierarchical Clustering Clearly Explained! - Analytics Vidhya">
            <a:extLst>
              <a:ext uri="{FF2B5EF4-FFF2-40B4-BE49-F238E27FC236}">
                <a16:creationId xmlns:a16="http://schemas.microsoft.com/office/drawing/2014/main" id="{E5EB9252-62C4-6117-0BE5-1627AFE4ED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51" t="54875" r="1871" b="2041"/>
          <a:stretch/>
        </p:blipFill>
        <p:spPr>
          <a:xfrm>
            <a:off x="6660294" y="3965489"/>
            <a:ext cx="3539459" cy="2536689"/>
          </a:xfrm>
          <a:prstGeom prst="rect">
            <a:avLst/>
          </a:prstGeom>
        </p:spPr>
      </p:pic>
      <p:pic>
        <p:nvPicPr>
          <p:cNvPr id="9" name="Imagem 8" descr="Single-Link Hierarchical Clustering Clearly Explained! - Analytics Vidhya">
            <a:extLst>
              <a:ext uri="{FF2B5EF4-FFF2-40B4-BE49-F238E27FC236}">
                <a16:creationId xmlns:a16="http://schemas.microsoft.com/office/drawing/2014/main" id="{252B1485-2C0D-D91B-AE91-3EA7D46ABF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1" t="55329" r="52449" b="3855"/>
          <a:stretch/>
        </p:blipFill>
        <p:spPr>
          <a:xfrm>
            <a:off x="1573428" y="4027273"/>
            <a:ext cx="3494211" cy="2412938"/>
          </a:xfrm>
          <a:prstGeom prst="rect">
            <a:avLst/>
          </a:prstGeom>
        </p:spPr>
      </p:pic>
      <p:pic>
        <p:nvPicPr>
          <p:cNvPr id="10" name="Imagem 9" descr="Single-Link Hierarchical Clustering Clearly Explained! - Analytics Vidhya">
            <a:extLst>
              <a:ext uri="{FF2B5EF4-FFF2-40B4-BE49-F238E27FC236}">
                <a16:creationId xmlns:a16="http://schemas.microsoft.com/office/drawing/2014/main" id="{6E476C44-7806-0496-6176-0BEF3B35DB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31" t="5896" r="2227" b="51927"/>
          <a:stretch/>
        </p:blipFill>
        <p:spPr>
          <a:xfrm>
            <a:off x="6680886" y="1288191"/>
            <a:ext cx="3507559" cy="2402751"/>
          </a:xfrm>
          <a:prstGeom prst="rect">
            <a:avLst/>
          </a:prstGeom>
        </p:spPr>
      </p:pic>
      <p:pic>
        <p:nvPicPr>
          <p:cNvPr id="11" name="Imagem 10" descr="Single-Link Hierarchical Clustering Clearly Explained! - Analytics Vidhya">
            <a:extLst>
              <a:ext uri="{FF2B5EF4-FFF2-40B4-BE49-F238E27FC236}">
                <a16:creationId xmlns:a16="http://schemas.microsoft.com/office/drawing/2014/main" id="{2C1C550D-B0D9-9011-CC8E-EBE6F56FE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5" t="6349" r="51190" b="51474"/>
          <a:stretch/>
        </p:blipFill>
        <p:spPr>
          <a:xfrm>
            <a:off x="1568216" y="1288191"/>
            <a:ext cx="3493202" cy="245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02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Hierarchical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– Single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Complete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Average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BADC0BF-5E12-8970-D39B-1DAE94D8DD94}"/>
              </a:ext>
            </a:extLst>
          </p:cNvPr>
          <p:cNvGrpSpPr/>
          <p:nvPr/>
        </p:nvGrpSpPr>
        <p:grpSpPr>
          <a:xfrm>
            <a:off x="2114550" y="1423086"/>
            <a:ext cx="7962900" cy="4876800"/>
            <a:chOff x="2114550" y="1423086"/>
            <a:chExt cx="7962900" cy="4876800"/>
          </a:xfrm>
        </p:grpSpPr>
        <p:pic>
          <p:nvPicPr>
            <p:cNvPr id="8" name="Imagem 7" descr="Uma imagem com círculo, diagrama, desenho, ilustração&#10;&#10;Descrição gerada automaticamente">
              <a:extLst>
                <a:ext uri="{FF2B5EF4-FFF2-40B4-BE49-F238E27FC236}">
                  <a16:creationId xmlns:a16="http://schemas.microsoft.com/office/drawing/2014/main" id="{1918D2C4-E564-D654-79C8-F373C93D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14550" y="1423086"/>
              <a:ext cx="7962900" cy="4876800"/>
            </a:xfrm>
            <a:prstGeom prst="rect">
              <a:avLst/>
            </a:prstGeom>
          </p:spPr>
        </p:pic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19D9AC8-0C3F-22D5-E315-CABE3D6FC6AD}"/>
                </a:ext>
              </a:extLst>
            </p:cNvPr>
            <p:cNvSpPr/>
            <p:nvPr/>
          </p:nvSpPr>
          <p:spPr>
            <a:xfrm>
              <a:off x="4891216" y="2172729"/>
              <a:ext cx="535459" cy="319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000000"/>
                </a:solidFill>
              </a:endParaRP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EE335E23-3100-7A2E-B9C9-6DCCC1FC64ED}"/>
                </a:ext>
              </a:extLst>
            </p:cNvPr>
            <p:cNvSpPr/>
            <p:nvPr/>
          </p:nvSpPr>
          <p:spPr>
            <a:xfrm>
              <a:off x="6641756" y="2378675"/>
              <a:ext cx="535459" cy="3192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000000"/>
                </a:solidFill>
              </a:endParaRP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B0118401-C429-DDA4-70CB-DCB27F33E4E7}"/>
                </a:ext>
              </a:extLst>
            </p:cNvPr>
            <p:cNvSpPr/>
            <p:nvPr/>
          </p:nvSpPr>
          <p:spPr>
            <a:xfrm>
              <a:off x="7084540" y="5014783"/>
              <a:ext cx="1544594" cy="3295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rgbClr val="000000"/>
                </a:solidFill>
              </a:endParaRPr>
            </a:p>
          </p:txBody>
        </p:sp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id="{A0607935-C318-836C-7FB4-3D0D630ED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72" y="1617061"/>
            <a:ext cx="1619250" cy="39052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910EEBA-1831-09EF-3A95-08B60A77AF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511" y="1421413"/>
            <a:ext cx="1752600" cy="39052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C48DC56-5CA7-4C14-DA76-B99DCB608F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024" y="5818359"/>
            <a:ext cx="175260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18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Unsupervised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Supervised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9" name="Marcador de Posição de Conteúdo 8" descr="Uma imagem com texto, esboço, desenho, clipart&#10;&#10;Descrição gerada automaticamente">
            <a:extLst>
              <a:ext uri="{FF2B5EF4-FFF2-40B4-BE49-F238E27FC236}">
                <a16:creationId xmlns:a16="http://schemas.microsoft.com/office/drawing/2014/main" id="{E63AE78F-941F-2216-D747-B882A36EE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1231" y="1462687"/>
            <a:ext cx="11449538" cy="4246829"/>
          </a:xfr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6D1E1BD-898B-C063-37DF-30FB4DB8D3A3}"/>
              </a:ext>
            </a:extLst>
          </p:cNvPr>
          <p:cNvSpPr txBox="1"/>
          <p:nvPr/>
        </p:nvSpPr>
        <p:spPr>
          <a:xfrm>
            <a:off x="9520114" y="5705230"/>
            <a:ext cx="234754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400" dirty="0" err="1">
                <a:ea typeface="+mn-lt"/>
                <a:cs typeface="+mn-lt"/>
              </a:rPr>
              <a:t>Illustration</a:t>
            </a:r>
            <a:r>
              <a:rPr lang="pt-PT" sz="1400" dirty="0">
                <a:ea typeface="+mn-lt"/>
                <a:cs typeface="+mn-lt"/>
              </a:rPr>
              <a:t> </a:t>
            </a:r>
            <a:r>
              <a:rPr lang="pt-PT" sz="1400" dirty="0" err="1">
                <a:ea typeface="+mn-lt"/>
                <a:cs typeface="+mn-lt"/>
              </a:rPr>
              <a:t>by</a:t>
            </a:r>
            <a:r>
              <a:rPr lang="pt-PT" sz="1400" dirty="0">
                <a:ea typeface="+mn-lt"/>
                <a:cs typeface="+mn-lt"/>
              </a:rPr>
              <a:t> </a:t>
            </a:r>
            <a:r>
              <a:rPr lang="pt-PT" sz="1400" dirty="0">
                <a:ea typeface="+mn-lt"/>
                <a:cs typeface="+mn-lt"/>
                <a:hlinkClick r:id="rId4"/>
              </a:rPr>
              <a:t>@Ciaraioch</a:t>
            </a:r>
            <a:endParaRPr lang="pt-PT" sz="1400"/>
          </a:p>
        </p:txBody>
      </p:sp>
    </p:spTree>
    <p:extLst>
      <p:ext uri="{BB962C8B-B14F-4D97-AF65-F5344CB8AC3E}">
        <p14:creationId xmlns:p14="http://schemas.microsoft.com/office/powerpoint/2010/main" val="17949157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Hierarchical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 – Single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vs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 Complete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vs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 </a:t>
            </a:r>
            <a:r>
              <a:rPr lang="pt-PT" sz="3600" b="1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Average</a:t>
            </a:r>
            <a:endParaRPr lang="pt-PT" b="1"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14" name="Marcador de Posição de Conteúdo 7">
            <a:extLst>
              <a:ext uri="{FF2B5EF4-FFF2-40B4-BE49-F238E27FC236}">
                <a16:creationId xmlns:a16="http://schemas.microsoft.com/office/drawing/2014/main" id="{8B7B8A38-8DC5-FDA8-2D9B-79C73A51EA59}"/>
              </a:ext>
            </a:extLst>
          </p:cNvPr>
          <p:cNvSpPr txBox="1">
            <a:spLocks/>
          </p:cNvSpPr>
          <p:nvPr/>
        </p:nvSpPr>
        <p:spPr>
          <a:xfrm>
            <a:off x="838200" y="1331355"/>
            <a:ext cx="10515600" cy="498977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 dirty="0">
                <a:solidFill>
                  <a:schemeClr val="tx2"/>
                </a:solidFill>
              </a:rPr>
              <a:t>Single </a:t>
            </a:r>
            <a:r>
              <a:rPr lang="pt-PT" b="1" err="1">
                <a:solidFill>
                  <a:schemeClr val="tx2"/>
                </a:solidFill>
              </a:rPr>
              <a:t>Linkage</a:t>
            </a:r>
            <a:r>
              <a:rPr lang="pt-PT" dirty="0"/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/>
              <a:t>Can </a:t>
            </a:r>
            <a:r>
              <a:rPr lang="pt-PT" dirty="0" err="1"/>
              <a:t>handle</a:t>
            </a:r>
            <a:r>
              <a:rPr lang="pt-PT" dirty="0"/>
              <a:t> non-</a:t>
            </a:r>
            <a:r>
              <a:rPr lang="pt-PT" dirty="0" err="1"/>
              <a:t>eliptical</a:t>
            </a:r>
            <a:r>
              <a:rPr lang="pt-PT" dirty="0"/>
              <a:t> </a:t>
            </a:r>
            <a:r>
              <a:rPr lang="pt-PT" dirty="0" err="1"/>
              <a:t>shapes</a:t>
            </a:r>
            <a:r>
              <a:rPr lang="pt-PT" dirty="0"/>
              <a:t>;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/>
              <a:t>Sensitive</a:t>
            </a:r>
            <a:r>
              <a:rPr lang="pt-PT" dirty="0"/>
              <a:t> to noise </a:t>
            </a:r>
            <a:r>
              <a:rPr lang="pt-PT" dirty="0" err="1"/>
              <a:t>and</a:t>
            </a:r>
            <a:r>
              <a:rPr lang="pt-PT" dirty="0"/>
              <a:t> </a:t>
            </a:r>
            <a:r>
              <a:rPr lang="pt-PT" dirty="0" err="1"/>
              <a:t>outliers</a:t>
            </a:r>
            <a:r>
              <a:rPr lang="pt-PT" dirty="0"/>
              <a:t>.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/>
          </a:p>
          <a:p>
            <a:r>
              <a:rPr lang="pt-PT" b="1" dirty="0">
                <a:solidFill>
                  <a:schemeClr val="tx2"/>
                </a:solidFill>
              </a:rPr>
              <a:t>Complete </a:t>
            </a:r>
            <a:r>
              <a:rPr lang="pt-PT" b="1" err="1">
                <a:solidFill>
                  <a:schemeClr val="tx2"/>
                </a:solidFill>
              </a:rPr>
              <a:t>Linkage</a:t>
            </a:r>
            <a:r>
              <a:rPr lang="pt-PT" b="1" dirty="0">
                <a:solidFill>
                  <a:schemeClr val="tx2"/>
                </a:solidFill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/>
              <a:t>Less </a:t>
            </a:r>
            <a:r>
              <a:rPr lang="pt-PT" dirty="0" err="1"/>
              <a:t>susceptible</a:t>
            </a:r>
            <a:r>
              <a:rPr lang="pt-PT" dirty="0"/>
              <a:t> to noise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outliers</a:t>
            </a:r>
            <a:r>
              <a:rPr lang="pt-PT" dirty="0"/>
              <a:t>;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/>
              <a:t>Tends</a:t>
            </a:r>
            <a:r>
              <a:rPr lang="pt-PT" dirty="0"/>
              <a:t> to break </a:t>
            </a:r>
            <a:r>
              <a:rPr lang="pt-PT" dirty="0" err="1"/>
              <a:t>large</a:t>
            </a:r>
            <a:r>
              <a:rPr lang="pt-PT" dirty="0"/>
              <a:t> clusters;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err="1"/>
              <a:t>Biased</a:t>
            </a:r>
            <a:r>
              <a:rPr lang="pt-PT" dirty="0"/>
              <a:t> </a:t>
            </a:r>
            <a:r>
              <a:rPr lang="pt-PT" err="1"/>
              <a:t>towards</a:t>
            </a:r>
            <a:r>
              <a:rPr lang="pt-PT" dirty="0"/>
              <a:t> globular clusters.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/>
          </a:p>
          <a:p>
            <a:r>
              <a:rPr lang="pt-PT" b="1" err="1">
                <a:solidFill>
                  <a:schemeClr val="tx2"/>
                </a:solidFill>
              </a:rPr>
              <a:t>Average</a:t>
            </a:r>
            <a:r>
              <a:rPr lang="pt-PT" b="1" dirty="0">
                <a:solidFill>
                  <a:schemeClr val="tx2"/>
                </a:solidFill>
              </a:rPr>
              <a:t> </a:t>
            </a:r>
            <a:r>
              <a:rPr lang="pt-PT" b="1" err="1">
                <a:solidFill>
                  <a:schemeClr val="tx2"/>
                </a:solidFill>
              </a:rPr>
              <a:t>Linkage</a:t>
            </a:r>
            <a:r>
              <a:rPr lang="pt-PT" b="1" dirty="0">
                <a:solidFill>
                  <a:schemeClr val="tx2"/>
                </a:solidFill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/>
              <a:t>Compromise</a:t>
            </a:r>
            <a:r>
              <a:rPr lang="pt-PT" dirty="0"/>
              <a:t> </a:t>
            </a:r>
            <a:r>
              <a:rPr lang="pt-PT" dirty="0" err="1"/>
              <a:t>between</a:t>
            </a:r>
            <a:r>
              <a:rPr lang="pt-PT" dirty="0"/>
              <a:t> single </a:t>
            </a:r>
            <a:r>
              <a:rPr lang="pt-PT" dirty="0" err="1"/>
              <a:t>and</a:t>
            </a:r>
            <a:r>
              <a:rPr lang="pt-PT" dirty="0"/>
              <a:t> complete </a:t>
            </a:r>
            <a:r>
              <a:rPr lang="pt-PT" dirty="0" err="1"/>
              <a:t>linkage</a:t>
            </a:r>
            <a:r>
              <a:rPr lang="pt-PT" dirty="0"/>
              <a:t>;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/>
              <a:t>Less </a:t>
            </a:r>
            <a:r>
              <a:rPr lang="pt-PT" dirty="0" err="1"/>
              <a:t>susceptible</a:t>
            </a:r>
            <a:r>
              <a:rPr lang="pt-PT" dirty="0"/>
              <a:t> to noise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outliers</a:t>
            </a:r>
            <a:r>
              <a:rPr lang="pt-PT" dirty="0"/>
              <a:t>;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/>
              <a:t>Biased</a:t>
            </a:r>
            <a:r>
              <a:rPr lang="pt-PT" dirty="0"/>
              <a:t> </a:t>
            </a:r>
            <a:r>
              <a:rPr lang="pt-PT" dirty="0" err="1"/>
              <a:t>towards</a:t>
            </a:r>
            <a:r>
              <a:rPr lang="pt-PT" dirty="0"/>
              <a:t> globular clusters.</a:t>
            </a:r>
          </a:p>
        </p:txBody>
      </p:sp>
    </p:spTree>
    <p:extLst>
      <p:ext uri="{BB962C8B-B14F-4D97-AF65-F5344CB8AC3E}">
        <p14:creationId xmlns:p14="http://schemas.microsoft.com/office/powerpoint/2010/main" val="4041310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Hierarchical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 –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Limitations</a:t>
            </a:r>
            <a:endParaRPr lang="pt-PT" sz="3600" b="1" dirty="0" err="1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14" name="Marcador de Posição de Conteúdo 7">
            <a:extLst>
              <a:ext uri="{FF2B5EF4-FFF2-40B4-BE49-F238E27FC236}">
                <a16:creationId xmlns:a16="http://schemas.microsoft.com/office/drawing/2014/main" id="{8B7B8A38-8DC5-FDA8-2D9B-79C73A51EA59}"/>
              </a:ext>
            </a:extLst>
          </p:cNvPr>
          <p:cNvSpPr txBox="1">
            <a:spLocks/>
          </p:cNvSpPr>
          <p:nvPr/>
        </p:nvSpPr>
        <p:spPr>
          <a:xfrm>
            <a:off x="838200" y="1331355"/>
            <a:ext cx="10515600" cy="4989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 dirty="0">
                <a:solidFill>
                  <a:schemeClr val="tx2"/>
                </a:solidFill>
              </a:rPr>
              <a:t>Do </a:t>
            </a:r>
            <a:r>
              <a:rPr lang="pt-PT" b="1" err="1">
                <a:solidFill>
                  <a:schemeClr val="tx2"/>
                </a:solidFill>
              </a:rPr>
              <a:t>not</a:t>
            </a:r>
            <a:r>
              <a:rPr lang="pt-PT" b="1" dirty="0">
                <a:solidFill>
                  <a:schemeClr val="tx2"/>
                </a:solidFill>
              </a:rPr>
              <a:t> </a:t>
            </a:r>
            <a:r>
              <a:rPr lang="pt-PT" b="1" err="1">
                <a:solidFill>
                  <a:schemeClr val="tx2"/>
                </a:solidFill>
              </a:rPr>
              <a:t>scale</a:t>
            </a:r>
            <a:r>
              <a:rPr lang="pt-PT" b="1" dirty="0">
                <a:solidFill>
                  <a:schemeClr val="tx2"/>
                </a:solidFill>
              </a:rPr>
              <a:t> </a:t>
            </a:r>
            <a:r>
              <a:rPr lang="pt-PT" b="1" err="1">
                <a:solidFill>
                  <a:schemeClr val="tx2"/>
                </a:solidFill>
              </a:rPr>
              <a:t>well</a:t>
            </a:r>
            <a:r>
              <a:rPr lang="pt-PT" b="1" dirty="0">
                <a:solidFill>
                  <a:schemeClr val="tx2"/>
                </a:solidFill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/>
              <a:t>Space</a:t>
            </a:r>
            <a:r>
              <a:rPr lang="pt-PT" dirty="0"/>
              <a:t> </a:t>
            </a:r>
            <a:r>
              <a:rPr lang="pt-PT" dirty="0" err="1"/>
              <a:t>complexity</a:t>
            </a:r>
            <a:r>
              <a:rPr lang="pt-PT" dirty="0"/>
              <a:t>: O(N²)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/>
              <a:t>Time </a:t>
            </a:r>
            <a:r>
              <a:rPr lang="pt-PT" err="1"/>
              <a:t>complexity</a:t>
            </a:r>
            <a:r>
              <a:rPr lang="pt-PT" dirty="0"/>
              <a:t>: O(N³)</a:t>
            </a:r>
          </a:p>
          <a:p>
            <a:pPr lvl="2" indent="-457200">
              <a:buFont typeface="Wingdings" panose="020B0604020202020204" pitchFamily="34" charset="0"/>
              <a:buChar char="§"/>
            </a:pPr>
            <a:r>
              <a:rPr lang="pt-PT" dirty="0"/>
              <a:t>O(N² log(N)) for some </a:t>
            </a:r>
            <a:r>
              <a:rPr lang="pt-PT" dirty="0" err="1"/>
              <a:t>approaches</a:t>
            </a:r>
            <a:r>
              <a:rPr lang="pt-PT" dirty="0"/>
              <a:t>.</a:t>
            </a:r>
          </a:p>
          <a:p>
            <a:pPr lvl="2" indent="-457200">
              <a:buFont typeface="Wingdings" panose="020B0604020202020204" pitchFamily="34" charset="0"/>
              <a:buChar char="§"/>
            </a:pPr>
            <a:endParaRPr lang="pt-PT" dirty="0"/>
          </a:p>
          <a:p>
            <a:r>
              <a:rPr lang="pt-PT" b="1" dirty="0" err="1">
                <a:solidFill>
                  <a:schemeClr val="tx2"/>
                </a:solidFill>
              </a:rPr>
              <a:t>Cannot</a:t>
            </a:r>
            <a:r>
              <a:rPr lang="pt-PT" b="1" dirty="0">
                <a:solidFill>
                  <a:schemeClr val="tx2"/>
                </a:solidFill>
              </a:rPr>
              <a:t> undo </a:t>
            </a:r>
            <a:r>
              <a:rPr lang="pt-PT" b="1" dirty="0" err="1">
                <a:solidFill>
                  <a:schemeClr val="tx2"/>
                </a:solidFill>
              </a:rPr>
              <a:t>what</a:t>
            </a:r>
            <a:r>
              <a:rPr lang="pt-PT" b="1" dirty="0">
                <a:solidFill>
                  <a:schemeClr val="tx2"/>
                </a:solidFill>
              </a:rPr>
              <a:t> </a:t>
            </a:r>
            <a:r>
              <a:rPr lang="pt-PT" b="1" dirty="0" err="1">
                <a:solidFill>
                  <a:schemeClr val="tx2"/>
                </a:solidFill>
              </a:rPr>
              <a:t>was</a:t>
            </a:r>
            <a:r>
              <a:rPr lang="pt-PT" b="1" dirty="0">
                <a:solidFill>
                  <a:schemeClr val="tx2"/>
                </a:solidFill>
              </a:rPr>
              <a:t> </a:t>
            </a:r>
            <a:r>
              <a:rPr lang="pt-PT" b="1" dirty="0" err="1">
                <a:solidFill>
                  <a:schemeClr val="tx2"/>
                </a:solidFill>
              </a:rPr>
              <a:t>previosly</a:t>
            </a:r>
            <a:r>
              <a:rPr lang="pt-PT" b="1" dirty="0">
                <a:solidFill>
                  <a:schemeClr val="tx2"/>
                </a:solidFill>
              </a:rPr>
              <a:t> </a:t>
            </a:r>
            <a:r>
              <a:rPr lang="pt-PT" b="1" dirty="0" err="1">
                <a:solidFill>
                  <a:schemeClr val="tx2"/>
                </a:solidFill>
              </a:rPr>
              <a:t>don</a:t>
            </a:r>
            <a:r>
              <a:rPr lang="pt-PT" dirty="0" err="1"/>
              <a:t>e</a:t>
            </a:r>
            <a:r>
              <a:rPr lang="pt-PT" dirty="0"/>
              <a:t>;</a:t>
            </a:r>
          </a:p>
          <a:p>
            <a:endParaRPr lang="pt-PT" dirty="0"/>
          </a:p>
          <a:p>
            <a:r>
              <a:rPr lang="pt-PT" b="1" err="1">
                <a:solidFill>
                  <a:schemeClr val="tx2"/>
                </a:solidFill>
              </a:rPr>
              <a:t>Quality</a:t>
            </a:r>
            <a:r>
              <a:rPr lang="pt-PT" b="1" dirty="0">
                <a:solidFill>
                  <a:schemeClr val="tx2"/>
                </a:solidFill>
              </a:rPr>
              <a:t> varies</a:t>
            </a:r>
            <a:r>
              <a:rPr lang="pt-PT" dirty="0"/>
              <a:t> a </a:t>
            </a:r>
            <a:r>
              <a:rPr lang="pt-PT" err="1"/>
              <a:t>lot</a:t>
            </a:r>
            <a:r>
              <a:rPr lang="pt-PT" dirty="0"/>
              <a:t> in </a:t>
            </a:r>
            <a:r>
              <a:rPr lang="pt-PT" err="1"/>
              <a:t>terms</a:t>
            </a:r>
            <a:r>
              <a:rPr lang="pt-PT" dirty="0"/>
              <a:t> </a:t>
            </a:r>
            <a:r>
              <a:rPr lang="pt-PT" err="1"/>
              <a:t>of</a:t>
            </a:r>
            <a:r>
              <a:rPr lang="pt-PT" dirty="0"/>
              <a:t> </a:t>
            </a:r>
            <a:r>
              <a:rPr lang="pt-PT" err="1"/>
              <a:t>distance</a:t>
            </a:r>
            <a:r>
              <a:rPr lang="pt-PT" dirty="0"/>
              <a:t> </a:t>
            </a:r>
            <a:r>
              <a:rPr lang="pt-PT" err="1"/>
              <a:t>measure</a:t>
            </a:r>
            <a:r>
              <a:rPr lang="pt-PT" dirty="0"/>
              <a:t> </a:t>
            </a:r>
            <a:r>
              <a:rPr lang="pt-PT" err="1"/>
              <a:t>used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5426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Hierarchical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 -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Summary</a:t>
            </a:r>
            <a:endParaRPr lang="pt-PT" sz="3600" b="1" dirty="0" err="1">
              <a:solidFill>
                <a:srgbClr val="092953"/>
              </a:solidFill>
              <a:latin typeface="Aptos Display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7B637B-5452-6C01-A512-1F00CE020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926" y="1421928"/>
            <a:ext cx="8505825" cy="1419225"/>
          </a:xfrm>
          <a:prstGeom prst="rect">
            <a:avLst/>
          </a:prstGeom>
        </p:spPr>
      </p:pic>
      <p:sp>
        <p:nvSpPr>
          <p:cNvPr id="11" name="Seta: Curvada Para a Esquerda 10">
            <a:extLst>
              <a:ext uri="{FF2B5EF4-FFF2-40B4-BE49-F238E27FC236}">
                <a16:creationId xmlns:a16="http://schemas.microsoft.com/office/drawing/2014/main" id="{55DEF161-008E-B7BA-0E54-BA16AF642F8F}"/>
              </a:ext>
            </a:extLst>
          </p:cNvPr>
          <p:cNvSpPr/>
          <p:nvPr/>
        </p:nvSpPr>
        <p:spPr>
          <a:xfrm rot="5400000">
            <a:off x="3954162" y="2234513"/>
            <a:ext cx="1060621" cy="2131540"/>
          </a:xfrm>
          <a:prstGeom prst="curvedLef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pic>
        <p:nvPicPr>
          <p:cNvPr id="12" name="Imagem 11" descr="Uma imagem com texto, diagrama, captura de ecrã&#10;&#10;Descrição gerada automaticamente">
            <a:extLst>
              <a:ext uri="{FF2B5EF4-FFF2-40B4-BE49-F238E27FC236}">
                <a16:creationId xmlns:a16="http://schemas.microsoft.com/office/drawing/2014/main" id="{78B31B8B-579C-A38E-8730-6492908BC0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831" b="8475"/>
          <a:stretch/>
        </p:blipFill>
        <p:spPr>
          <a:xfrm>
            <a:off x="3048000" y="4091762"/>
            <a:ext cx="6096000" cy="248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23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Hierarchical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 –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Applications</a:t>
            </a:r>
            <a:endParaRPr lang="pt-PT" sz="3600" b="1" dirty="0" err="1">
              <a:solidFill>
                <a:srgbClr val="092953"/>
              </a:solidFill>
              <a:latin typeface="Aptos Display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14" name="Marcador de Posição de Conteúdo 7">
            <a:extLst>
              <a:ext uri="{FF2B5EF4-FFF2-40B4-BE49-F238E27FC236}">
                <a16:creationId xmlns:a16="http://schemas.microsoft.com/office/drawing/2014/main" id="{8B7B8A38-8DC5-FDA8-2D9B-79C73A51EA59}"/>
              </a:ext>
            </a:extLst>
          </p:cNvPr>
          <p:cNvSpPr txBox="1">
            <a:spLocks/>
          </p:cNvSpPr>
          <p:nvPr/>
        </p:nvSpPr>
        <p:spPr>
          <a:xfrm>
            <a:off x="838200" y="1331355"/>
            <a:ext cx="10515600" cy="49897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Biology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Used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genomics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grouping</a:t>
            </a:r>
            <a:r>
              <a:rPr lang="pt-PT" dirty="0">
                <a:ea typeface="+mn-lt"/>
                <a:cs typeface="+mn-lt"/>
              </a:rPr>
              <a:t> genes </a:t>
            </a:r>
            <a:r>
              <a:rPr lang="pt-PT" dirty="0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similar </a:t>
            </a:r>
            <a:r>
              <a:rPr lang="pt-PT" dirty="0" err="1">
                <a:ea typeface="+mn-lt"/>
                <a:cs typeface="+mn-lt"/>
              </a:rPr>
              <a:t>expression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patterns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clustering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protein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sequences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phylogenetic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analysis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Marketing: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Segmentation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customers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based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purchasing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behavior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demographic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characteristics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tailor</a:t>
            </a:r>
            <a:r>
              <a:rPr lang="pt-PT" dirty="0">
                <a:ea typeface="+mn-lt"/>
                <a:cs typeface="+mn-lt"/>
              </a:rPr>
              <a:t> marketing </a:t>
            </a:r>
            <a:r>
              <a:rPr lang="pt-PT" err="1">
                <a:ea typeface="+mn-lt"/>
                <a:cs typeface="+mn-lt"/>
              </a:rPr>
              <a:t>strategies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Image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Analysis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Grouping</a:t>
            </a:r>
            <a:r>
              <a:rPr lang="pt-PT" dirty="0">
                <a:ea typeface="+mn-lt"/>
                <a:cs typeface="+mn-lt"/>
              </a:rPr>
              <a:t> similar </a:t>
            </a:r>
            <a:r>
              <a:rPr lang="pt-PT" err="1">
                <a:ea typeface="+mn-lt"/>
                <a:cs typeface="+mn-lt"/>
              </a:rPr>
              <a:t>images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together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err="1">
                <a:ea typeface="+mn-lt"/>
                <a:cs typeface="+mn-lt"/>
              </a:rPr>
              <a:t>tasks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such</a:t>
            </a:r>
            <a:r>
              <a:rPr lang="pt-PT" dirty="0">
                <a:ea typeface="+mn-lt"/>
                <a:cs typeface="+mn-lt"/>
              </a:rPr>
              <a:t> as </a:t>
            </a:r>
            <a:r>
              <a:rPr lang="pt-PT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retrieval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object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recognition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image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compression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Document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Clustering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Organizing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documents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topic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err="1">
                <a:ea typeface="+mn-lt"/>
                <a:cs typeface="+mn-lt"/>
              </a:rPr>
              <a:t>information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retrieval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text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mining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document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summarization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Anomaly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Detection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Identifying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outliers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unusual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patterns</a:t>
            </a:r>
            <a:r>
              <a:rPr lang="pt-PT" dirty="0">
                <a:ea typeface="+mn-lt"/>
                <a:cs typeface="+mn-lt"/>
              </a:rPr>
              <a:t> in data, </a:t>
            </a:r>
            <a:r>
              <a:rPr lang="pt-PT" err="1">
                <a:ea typeface="+mn-lt"/>
                <a:cs typeface="+mn-lt"/>
              </a:rPr>
              <a:t>such</a:t>
            </a:r>
            <a:r>
              <a:rPr lang="pt-PT" dirty="0">
                <a:ea typeface="+mn-lt"/>
                <a:cs typeface="+mn-lt"/>
              </a:rPr>
              <a:t> as </a:t>
            </a:r>
            <a:r>
              <a:rPr lang="pt-PT" err="1">
                <a:ea typeface="+mn-lt"/>
                <a:cs typeface="+mn-lt"/>
              </a:rPr>
              <a:t>detecting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fraudulent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transactions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network </a:t>
            </a:r>
            <a:r>
              <a:rPr lang="pt-PT" err="1">
                <a:ea typeface="+mn-lt"/>
                <a:cs typeface="+mn-lt"/>
              </a:rPr>
              <a:t>intrusions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Finance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Segmenting</a:t>
            </a:r>
            <a:r>
              <a:rPr lang="pt-PT" dirty="0">
                <a:ea typeface="+mn-lt"/>
                <a:cs typeface="+mn-lt"/>
              </a:rPr>
              <a:t> financial data for portfolio </a:t>
            </a:r>
            <a:r>
              <a:rPr lang="pt-PT" err="1">
                <a:ea typeface="+mn-lt"/>
                <a:cs typeface="+mn-lt"/>
              </a:rPr>
              <a:t>optimization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risk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assessment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fraud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detection</a:t>
            </a:r>
            <a:r>
              <a:rPr lang="pt-PT" dirty="0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49822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K-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Means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endParaRPr lang="pt-PT" sz="3600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9" name="Marcador de Posição de Conteúdo 7">
            <a:extLst>
              <a:ext uri="{FF2B5EF4-FFF2-40B4-BE49-F238E27FC236}">
                <a16:creationId xmlns:a16="http://schemas.microsoft.com/office/drawing/2014/main" id="{743B14CD-9BB4-0ABC-5544-DEE705B0A43D}"/>
              </a:ext>
            </a:extLst>
          </p:cNvPr>
          <p:cNvSpPr txBox="1">
            <a:spLocks/>
          </p:cNvSpPr>
          <p:nvPr/>
        </p:nvSpPr>
        <p:spPr>
          <a:xfrm>
            <a:off x="838200" y="1331355"/>
            <a:ext cx="10515600" cy="4989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err="1">
                <a:ea typeface="+mn-lt"/>
                <a:cs typeface="+mn-lt"/>
              </a:rPr>
              <a:t>Find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best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clustering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k clusters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Partitional</a:t>
            </a:r>
            <a:r>
              <a:rPr lang="pt-PT" dirty="0">
                <a:ea typeface="+mn-lt"/>
                <a:cs typeface="+mn-lt"/>
              </a:rPr>
              <a:t>, exclusive, complete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prototype-based</a:t>
            </a:r>
            <a:r>
              <a:rPr lang="pt-PT" dirty="0">
                <a:ea typeface="+mn-lt"/>
                <a:cs typeface="+mn-lt"/>
              </a:rPr>
              <a:t>;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Define clusters </a:t>
            </a:r>
            <a:r>
              <a:rPr lang="pt-PT" dirty="0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proximity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mean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cluster (</a:t>
            </a:r>
            <a:r>
              <a:rPr lang="pt-PT" dirty="0" err="1">
                <a:ea typeface="+mn-lt"/>
                <a:cs typeface="+mn-lt"/>
              </a:rPr>
              <a:t>centroid</a:t>
            </a:r>
            <a:r>
              <a:rPr lang="pt-PT" dirty="0">
                <a:ea typeface="+mn-lt"/>
                <a:cs typeface="+mn-lt"/>
              </a:rPr>
              <a:t>);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number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clusters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predefined</a:t>
            </a:r>
            <a:r>
              <a:rPr lang="pt-PT" dirty="0">
                <a:ea typeface="+mn-lt"/>
                <a:cs typeface="+mn-lt"/>
              </a:rPr>
              <a:t> (k).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Objective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find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centroids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minimize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the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distance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between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the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examples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and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the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centroids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</p:txBody>
      </p:sp>
      <p:pic>
        <p:nvPicPr>
          <p:cNvPr id="10" name="Imagem 9" descr="K-means: A Complete Introduction. K-means is an unsupervised clustering… |  by Alan Jeffares | Towards Data Science">
            <a:extLst>
              <a:ext uri="{FF2B5EF4-FFF2-40B4-BE49-F238E27FC236}">
                <a16:creationId xmlns:a16="http://schemas.microsoft.com/office/drawing/2014/main" id="{BD775777-61AE-32F2-7554-F6E69BB33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509" y="4350608"/>
            <a:ext cx="5286630" cy="220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57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K-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Means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Lloyd 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Algorithm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9" name="Marcador de Posição de Conteúdo 7">
            <a:extLst>
              <a:ext uri="{FF2B5EF4-FFF2-40B4-BE49-F238E27FC236}">
                <a16:creationId xmlns:a16="http://schemas.microsoft.com/office/drawing/2014/main" id="{743B14CD-9BB4-0ABC-5544-DEE705B0A43D}"/>
              </a:ext>
            </a:extLst>
          </p:cNvPr>
          <p:cNvSpPr txBox="1">
            <a:spLocks/>
          </p:cNvSpPr>
          <p:nvPr/>
        </p:nvSpPr>
        <p:spPr>
          <a:xfrm>
            <a:off x="838200" y="1331355"/>
            <a:ext cx="10721545" cy="498977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err="1">
                <a:ea typeface="+mn-lt"/>
                <a:cs typeface="+mn-lt"/>
              </a:rPr>
              <a:t>Because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optimal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solution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err="1">
                <a:ea typeface="+mn-lt"/>
                <a:cs typeface="+mn-lt"/>
              </a:rPr>
              <a:t>this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problem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NP-hard, </a:t>
            </a:r>
            <a:r>
              <a:rPr lang="pt-PT" err="1">
                <a:ea typeface="+mn-lt"/>
                <a:cs typeface="+mn-lt"/>
              </a:rPr>
              <a:t>practical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useful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solutions</a:t>
            </a:r>
            <a:r>
              <a:rPr lang="pt-PT" dirty="0">
                <a:ea typeface="+mn-lt"/>
                <a:cs typeface="+mn-lt"/>
              </a:rPr>
              <a:t> can </a:t>
            </a:r>
            <a:r>
              <a:rPr lang="pt-PT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obtained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simple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heuristic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algorithms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such</a:t>
            </a:r>
            <a:r>
              <a:rPr lang="pt-PT" dirty="0">
                <a:ea typeface="+mn-lt"/>
                <a:cs typeface="+mn-lt"/>
              </a:rPr>
              <a:t> as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Lloyd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algorithm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  <a:p>
            <a:endParaRPr lang="pt-PT" dirty="0">
              <a:ea typeface="+mn-lt"/>
              <a:cs typeface="+mn-lt"/>
            </a:endParaRPr>
          </a:p>
          <a:p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Lloyd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algorithm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 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Start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random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centroids</a:t>
            </a:r>
            <a:r>
              <a:rPr lang="pt-PT" dirty="0">
                <a:ea typeface="+mn-lt"/>
                <a:cs typeface="+mn-lt"/>
              </a:rPr>
              <a:t>;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Assign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example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closest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centroid</a:t>
            </a:r>
            <a:r>
              <a:rPr lang="pt-PT" dirty="0">
                <a:ea typeface="+mn-lt"/>
                <a:cs typeface="+mn-lt"/>
              </a:rPr>
              <a:t>;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Update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centroids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mean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respective</a:t>
            </a:r>
            <a:r>
              <a:rPr lang="pt-PT" dirty="0">
                <a:ea typeface="+mn-lt"/>
                <a:cs typeface="+mn-lt"/>
              </a:rPr>
              <a:t> cluster;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Recompute</a:t>
            </a:r>
            <a:r>
              <a:rPr lang="pt-PT" dirty="0">
                <a:ea typeface="+mn-lt"/>
                <a:cs typeface="+mn-lt"/>
              </a:rPr>
              <a:t> clusters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repeat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until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convergence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Does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not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guarantee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optimal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solutions</a:t>
            </a:r>
            <a:r>
              <a:rPr lang="pt-PT" dirty="0">
                <a:ea typeface="+mn-lt"/>
                <a:cs typeface="+mn-lt"/>
              </a:rPr>
              <a:t> as in </a:t>
            </a:r>
            <a:r>
              <a:rPr lang="pt-PT" err="1">
                <a:ea typeface="+mn-lt"/>
                <a:cs typeface="+mn-lt"/>
              </a:rPr>
              <a:t>practical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implementations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err="1">
                <a:ea typeface="+mn-lt"/>
                <a:cs typeface="+mn-lt"/>
              </a:rPr>
              <a:t>maximum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number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iterations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commonly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defined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32539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K-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Means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Initialization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9" name="Marcador de Posição de Conteúdo 7">
            <a:extLst>
              <a:ext uri="{FF2B5EF4-FFF2-40B4-BE49-F238E27FC236}">
                <a16:creationId xmlns:a16="http://schemas.microsoft.com/office/drawing/2014/main" id="{743B14CD-9BB4-0ABC-5544-DEE705B0A43D}"/>
              </a:ext>
            </a:extLst>
          </p:cNvPr>
          <p:cNvSpPr txBox="1">
            <a:spLocks/>
          </p:cNvSpPr>
          <p:nvPr/>
        </p:nvSpPr>
        <p:spPr>
          <a:xfrm>
            <a:off x="838200" y="1331355"/>
            <a:ext cx="10721545" cy="4989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Forgy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start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coordinates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 a </a:t>
            </a:r>
            <a:r>
              <a:rPr lang="pt-PT" dirty="0" err="1">
                <a:ea typeface="+mn-lt"/>
                <a:cs typeface="+mn-lt"/>
              </a:rPr>
              <a:t>random</a:t>
            </a:r>
            <a:r>
              <a:rPr lang="pt-PT" dirty="0">
                <a:ea typeface="+mn-lt"/>
                <a:cs typeface="+mn-lt"/>
              </a:rPr>
              <a:t> set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k </a:t>
            </a:r>
            <a:r>
              <a:rPr lang="pt-PT" dirty="0" err="1">
                <a:ea typeface="+mn-lt"/>
                <a:cs typeface="+mn-lt"/>
              </a:rPr>
              <a:t>examples</a:t>
            </a:r>
            <a:r>
              <a:rPr lang="pt-PT" dirty="0">
                <a:ea typeface="+mn-lt"/>
                <a:cs typeface="+mn-lt"/>
              </a:rPr>
              <a:t> 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</p:txBody>
      </p:sp>
      <p:pic>
        <p:nvPicPr>
          <p:cNvPr id="3" name="Imagem 2" descr="Uma imagem com captura de ecrã, diagrama, padrão&#10;&#10;Descrição gerada automaticamente">
            <a:extLst>
              <a:ext uri="{FF2B5EF4-FFF2-40B4-BE49-F238E27FC236}">
                <a16:creationId xmlns:a16="http://schemas.microsoft.com/office/drawing/2014/main" id="{0DEB38C5-3241-DCC2-2AEB-5941B0FA0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9735" y="2098719"/>
            <a:ext cx="6148773" cy="427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860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K-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Means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Initialization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9" name="Marcador de Posição de Conteúdo 7">
            <a:extLst>
              <a:ext uri="{FF2B5EF4-FFF2-40B4-BE49-F238E27FC236}">
                <a16:creationId xmlns:a16="http://schemas.microsoft.com/office/drawing/2014/main" id="{743B14CD-9BB4-0ABC-5544-DEE705B0A43D}"/>
              </a:ext>
            </a:extLst>
          </p:cNvPr>
          <p:cNvSpPr txBox="1">
            <a:spLocks/>
          </p:cNvSpPr>
          <p:nvPr/>
        </p:nvSpPr>
        <p:spPr>
          <a:xfrm>
            <a:off x="838200" y="1331355"/>
            <a:ext cx="10721545" cy="4989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Forgy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start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coordinates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 a </a:t>
            </a:r>
            <a:r>
              <a:rPr lang="pt-PT" dirty="0" err="1">
                <a:ea typeface="+mn-lt"/>
                <a:cs typeface="+mn-lt"/>
              </a:rPr>
              <a:t>random</a:t>
            </a:r>
            <a:r>
              <a:rPr lang="pt-PT" dirty="0">
                <a:ea typeface="+mn-lt"/>
                <a:cs typeface="+mn-lt"/>
              </a:rPr>
              <a:t> set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k </a:t>
            </a:r>
            <a:r>
              <a:rPr lang="pt-PT" dirty="0" err="1">
                <a:ea typeface="+mn-lt"/>
                <a:cs typeface="+mn-lt"/>
              </a:rPr>
              <a:t>examples</a:t>
            </a:r>
            <a:r>
              <a:rPr lang="pt-PT" dirty="0">
                <a:ea typeface="+mn-lt"/>
                <a:cs typeface="+mn-lt"/>
              </a:rPr>
              <a:t> 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</p:txBody>
      </p:sp>
      <p:pic>
        <p:nvPicPr>
          <p:cNvPr id="8" name="Imagem 7" descr="Uma imagem com captura de ecrã, diagrama&#10;&#10;Descrição gerada automaticamente">
            <a:extLst>
              <a:ext uri="{FF2B5EF4-FFF2-40B4-BE49-F238E27FC236}">
                <a16:creationId xmlns:a16="http://schemas.microsoft.com/office/drawing/2014/main" id="{58442C61-F597-1444-BBBF-7C1FF9F56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38" b="126"/>
          <a:stretch/>
        </p:blipFill>
        <p:spPr>
          <a:xfrm>
            <a:off x="3222409" y="2088421"/>
            <a:ext cx="6035629" cy="423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8581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K-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Means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Initialization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9" name="Marcador de Posição de Conteúdo 7">
            <a:extLst>
              <a:ext uri="{FF2B5EF4-FFF2-40B4-BE49-F238E27FC236}">
                <a16:creationId xmlns:a16="http://schemas.microsoft.com/office/drawing/2014/main" id="{743B14CD-9BB4-0ABC-5544-DEE705B0A43D}"/>
              </a:ext>
            </a:extLst>
          </p:cNvPr>
          <p:cNvSpPr txBox="1">
            <a:spLocks/>
          </p:cNvSpPr>
          <p:nvPr/>
        </p:nvSpPr>
        <p:spPr>
          <a:xfrm>
            <a:off x="838200" y="1331355"/>
            <a:ext cx="10721545" cy="4989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Random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random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assignment</a:t>
            </a:r>
            <a:r>
              <a:rPr lang="pt-PT" dirty="0">
                <a:ea typeface="+mn-lt"/>
                <a:cs typeface="+mn-lt"/>
              </a:rPr>
              <a:t>, compute </a:t>
            </a:r>
            <a:r>
              <a:rPr lang="pt-PT" err="1">
                <a:ea typeface="+mn-lt"/>
                <a:cs typeface="+mn-lt"/>
              </a:rPr>
              <a:t>means</a:t>
            </a:r>
            <a:endParaRPr lang="pt-PT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</p:txBody>
      </p:sp>
      <p:pic>
        <p:nvPicPr>
          <p:cNvPr id="3" name="Imagem 2" descr="Uma imagem com captura de ecrã, Saturação de cores, diagrama&#10;&#10;Descrição gerada automaticamente">
            <a:extLst>
              <a:ext uri="{FF2B5EF4-FFF2-40B4-BE49-F238E27FC236}">
                <a16:creationId xmlns:a16="http://schemas.microsoft.com/office/drawing/2014/main" id="{AA6DF69F-B796-9F08-DC55-9BE0A0B99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37" y="2098717"/>
            <a:ext cx="59531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558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K-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Means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Lloyd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Algorithm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9" name="Marcador de Posição de Conteúdo 7">
            <a:extLst>
              <a:ext uri="{FF2B5EF4-FFF2-40B4-BE49-F238E27FC236}">
                <a16:creationId xmlns:a16="http://schemas.microsoft.com/office/drawing/2014/main" id="{743B14CD-9BB4-0ABC-5544-DEE705B0A43D}"/>
              </a:ext>
            </a:extLst>
          </p:cNvPr>
          <p:cNvSpPr txBox="1">
            <a:spLocks/>
          </p:cNvSpPr>
          <p:nvPr/>
        </p:nvSpPr>
        <p:spPr>
          <a:xfrm>
            <a:off x="838200" y="1331355"/>
            <a:ext cx="10721545" cy="4989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>
                <a:ea typeface="+mn-lt"/>
                <a:cs typeface="+mn-lt"/>
              </a:rPr>
              <a:t>Original data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</p:txBody>
      </p:sp>
      <p:pic>
        <p:nvPicPr>
          <p:cNvPr id="8" name="Imagem 7" descr="Uma imagem com captura de ecrã, diagrama, padrão&#10;&#10;Descrição gerada automaticamente">
            <a:extLst>
              <a:ext uri="{FF2B5EF4-FFF2-40B4-BE49-F238E27FC236}">
                <a16:creationId xmlns:a16="http://schemas.microsoft.com/office/drawing/2014/main" id="{A0B2947B-4E56-2CAE-C47A-1A7D89C4A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37" y="2109015"/>
            <a:ext cx="59531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06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Unsupervised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 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Learning</a:t>
            </a:r>
            <a:endParaRPr lang="pt-PT" dirty="0" err="1">
              <a:latin typeface="Cambria"/>
              <a:ea typeface="+mj-lt"/>
              <a:cs typeface="+mj-lt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3814"/>
            <a:ext cx="10732153" cy="50942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What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can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we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do in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the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absence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 err="1">
                <a:solidFill>
                  <a:srgbClr val="000000"/>
                </a:solidFill>
                <a:ea typeface="+mn-lt"/>
                <a:cs typeface="+mn-lt"/>
              </a:rPr>
              <a:t>of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dirty="0">
                <a:ea typeface="+mn-lt"/>
                <a:cs typeface="+mn-lt"/>
              </a:rPr>
              <a:t>target </a:t>
            </a:r>
            <a:r>
              <a:rPr lang="pt-PT" dirty="0" err="1">
                <a:ea typeface="+mn-lt"/>
                <a:cs typeface="+mn-lt"/>
              </a:rPr>
              <a:t>labels</a:t>
            </a:r>
            <a:r>
              <a:rPr lang="pt-PT" dirty="0">
                <a:ea typeface="+mn-lt"/>
                <a:cs typeface="+mn-lt"/>
              </a:rPr>
              <a:t>?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err="1">
                <a:solidFill>
                  <a:schemeClr val="tx2"/>
                </a:solidFill>
                <a:ea typeface="+mn-lt"/>
                <a:cs typeface="+mn-lt"/>
              </a:rPr>
              <a:t>Group</a:t>
            </a:r>
            <a:r>
              <a:rPr lang="pt-PT" dirty="0">
                <a:solidFill>
                  <a:schemeClr val="tx2"/>
                </a:solidFill>
                <a:ea typeface="+mn-lt"/>
                <a:cs typeface="+mn-lt"/>
              </a:rPr>
              <a:t> data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based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similarity</a:t>
            </a:r>
            <a:r>
              <a:rPr lang="pt-PT" dirty="0">
                <a:ea typeface="+mn-lt"/>
                <a:cs typeface="+mn-lt"/>
              </a:rPr>
              <a:t> ⇒ 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clustering</a:t>
            </a:r>
            <a:endParaRPr lang="pt-PT" b="1">
              <a:solidFill>
                <a:schemeClr val="tx2"/>
              </a:solidFill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err="1">
                <a:ea typeface="+mn-lt"/>
                <a:cs typeface="+mn-lt"/>
              </a:rPr>
              <a:t>Simplify</a:t>
            </a:r>
            <a:r>
              <a:rPr lang="pt-PT" dirty="0">
                <a:ea typeface="+mn-lt"/>
                <a:cs typeface="+mn-lt"/>
              </a:rPr>
              <a:t>/</a:t>
            </a:r>
            <a:r>
              <a:rPr lang="pt-PT" err="1">
                <a:ea typeface="+mn-lt"/>
                <a:cs typeface="+mn-lt"/>
              </a:rPr>
              <a:t>reduce</a:t>
            </a:r>
            <a:r>
              <a:rPr lang="pt-PT" dirty="0">
                <a:ea typeface="+mn-lt"/>
                <a:cs typeface="+mn-lt"/>
              </a:rPr>
              <a:t> data ⇒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dimensionality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reduction</a:t>
            </a:r>
            <a:endParaRPr lang="pt-PT" err="1">
              <a:solidFill>
                <a:schemeClr val="tx2"/>
              </a:solidFill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Visualize data ⇒ 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data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visualization</a:t>
            </a:r>
            <a:endParaRPr lang="pt-PT" err="1">
              <a:solidFill>
                <a:schemeClr val="tx2"/>
              </a:solidFill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endParaRPr lang="pt-PT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 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8015483-A05E-E184-A835-4E834E50A300}"/>
              </a:ext>
            </a:extLst>
          </p:cNvPr>
          <p:cNvGrpSpPr/>
          <p:nvPr/>
        </p:nvGrpSpPr>
        <p:grpSpPr>
          <a:xfrm>
            <a:off x="2769219" y="3359535"/>
            <a:ext cx="6653568" cy="3089624"/>
            <a:chOff x="4971585" y="3020121"/>
            <a:chExt cx="6867299" cy="3266184"/>
          </a:xfrm>
        </p:grpSpPr>
        <p:pic>
          <p:nvPicPr>
            <p:cNvPr id="8" name="Imagem 7" descr="Uma imagem com texto, captura de ecrã, diagrama, design&#10;&#10;Descrição gerada automaticamente">
              <a:extLst>
                <a:ext uri="{FF2B5EF4-FFF2-40B4-BE49-F238E27FC236}">
                  <a16:creationId xmlns:a16="http://schemas.microsoft.com/office/drawing/2014/main" id="{682EE1F6-BA16-D997-9383-0A485D1783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841" t="40235" r="6707" b="6118"/>
            <a:stretch/>
          </p:blipFill>
          <p:spPr>
            <a:xfrm>
              <a:off x="4971585" y="3482873"/>
              <a:ext cx="6867299" cy="2803432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DF1ADF13-0588-1CEA-AD09-7625EFA67EAC}"/>
                </a:ext>
              </a:extLst>
            </p:cNvPr>
            <p:cNvSpPr txBox="1"/>
            <p:nvPr/>
          </p:nvSpPr>
          <p:spPr>
            <a:xfrm>
              <a:off x="5482682" y="3020121"/>
              <a:ext cx="153515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PT" err="1">
                  <a:solidFill>
                    <a:schemeClr val="tx2"/>
                  </a:solidFill>
                  <a:ea typeface="+mn-lt"/>
                  <a:cs typeface="+mn-lt"/>
                </a:rPr>
                <a:t>Supervised</a:t>
              </a:r>
              <a:endParaRPr lang="pt-PT">
                <a:solidFill>
                  <a:schemeClr val="tx2"/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1241F61-3BD5-B1E1-13B3-889B14994A45}"/>
                </a:ext>
              </a:extLst>
            </p:cNvPr>
            <p:cNvSpPr txBox="1"/>
            <p:nvPr/>
          </p:nvSpPr>
          <p:spPr>
            <a:xfrm>
              <a:off x="9199755" y="3020121"/>
              <a:ext cx="162807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PT" err="1">
                  <a:solidFill>
                    <a:schemeClr val="tx2"/>
                  </a:solidFill>
                  <a:ea typeface="+mn-lt"/>
                  <a:cs typeface="+mn-lt"/>
                </a:rPr>
                <a:t>Unsupervised</a:t>
              </a:r>
              <a:endParaRPr lang="pt-PT" err="1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02473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K-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Means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Lloyd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Algorithm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9" name="Marcador de Posição de Conteúdo 7">
            <a:extLst>
              <a:ext uri="{FF2B5EF4-FFF2-40B4-BE49-F238E27FC236}">
                <a16:creationId xmlns:a16="http://schemas.microsoft.com/office/drawing/2014/main" id="{743B14CD-9BB4-0ABC-5544-DEE705B0A43D}"/>
              </a:ext>
            </a:extLst>
          </p:cNvPr>
          <p:cNvSpPr txBox="1">
            <a:spLocks/>
          </p:cNvSpPr>
          <p:nvPr/>
        </p:nvSpPr>
        <p:spPr>
          <a:xfrm>
            <a:off x="838200" y="1331355"/>
            <a:ext cx="10721545" cy="4989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err="1">
                <a:ea typeface="+mn-lt"/>
                <a:cs typeface="+mn-lt"/>
              </a:rPr>
              <a:t>Initialize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dirty="0" err="1">
                <a:ea typeface="+mn-lt"/>
                <a:cs typeface="+mn-lt"/>
              </a:rPr>
              <a:t>Forgy</a:t>
            </a:r>
            <a:r>
              <a:rPr lang="pt-PT" dirty="0">
                <a:ea typeface="+mn-lt"/>
                <a:cs typeface="+mn-lt"/>
              </a:rPr>
              <a:t>), compute clusters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</p:txBody>
      </p:sp>
      <p:pic>
        <p:nvPicPr>
          <p:cNvPr id="3" name="Imagem 2" descr="Uma imagem com captura de ecrã, Saturação de cores, diagrama&#10;&#10;Descrição gerada automaticamente">
            <a:extLst>
              <a:ext uri="{FF2B5EF4-FFF2-40B4-BE49-F238E27FC236}">
                <a16:creationId xmlns:a16="http://schemas.microsoft.com/office/drawing/2014/main" id="{CF6D5E5F-72E7-7965-29E7-1B21736B9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37" y="2109014"/>
            <a:ext cx="59531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38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K-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Means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Lloyd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Algorithm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9" name="Marcador de Posição de Conteúdo 7">
            <a:extLst>
              <a:ext uri="{FF2B5EF4-FFF2-40B4-BE49-F238E27FC236}">
                <a16:creationId xmlns:a16="http://schemas.microsoft.com/office/drawing/2014/main" id="{743B14CD-9BB4-0ABC-5544-DEE705B0A43D}"/>
              </a:ext>
            </a:extLst>
          </p:cNvPr>
          <p:cNvSpPr txBox="1">
            <a:spLocks/>
          </p:cNvSpPr>
          <p:nvPr/>
        </p:nvSpPr>
        <p:spPr>
          <a:xfrm>
            <a:off x="838200" y="1331355"/>
            <a:ext cx="10721545" cy="4989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>
                <a:ea typeface="+mn-lt"/>
                <a:cs typeface="+mn-lt"/>
              </a:rPr>
              <a:t>Compute </a:t>
            </a:r>
            <a:r>
              <a:rPr lang="pt-PT" dirty="0" err="1">
                <a:ea typeface="+mn-lt"/>
                <a:cs typeface="+mn-lt"/>
              </a:rPr>
              <a:t>new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means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update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centroids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</p:txBody>
      </p:sp>
      <p:pic>
        <p:nvPicPr>
          <p:cNvPr id="3" name="Imagem 2" descr="Uma imagem com captura de ecrã, diagrama, Saturação de cores&#10;&#10;Descrição gerada automaticamente">
            <a:extLst>
              <a:ext uri="{FF2B5EF4-FFF2-40B4-BE49-F238E27FC236}">
                <a16:creationId xmlns:a16="http://schemas.microsoft.com/office/drawing/2014/main" id="{DE54CE43-D79E-0223-D16F-622018CB8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37" y="2109014"/>
            <a:ext cx="59531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6479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K-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Means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Lloyd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Algorithm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9" name="Marcador de Posição de Conteúdo 7">
            <a:extLst>
              <a:ext uri="{FF2B5EF4-FFF2-40B4-BE49-F238E27FC236}">
                <a16:creationId xmlns:a16="http://schemas.microsoft.com/office/drawing/2014/main" id="{743B14CD-9BB4-0ABC-5544-DEE705B0A43D}"/>
              </a:ext>
            </a:extLst>
          </p:cNvPr>
          <p:cNvSpPr txBox="1">
            <a:spLocks/>
          </p:cNvSpPr>
          <p:nvPr/>
        </p:nvSpPr>
        <p:spPr>
          <a:xfrm>
            <a:off x="838200" y="1331355"/>
            <a:ext cx="10721545" cy="4989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err="1">
                <a:ea typeface="+mn-lt"/>
                <a:cs typeface="+mn-lt"/>
              </a:rPr>
              <a:t>Recompute</a:t>
            </a:r>
            <a:r>
              <a:rPr lang="pt-PT" dirty="0">
                <a:ea typeface="+mn-lt"/>
                <a:cs typeface="+mn-lt"/>
              </a:rPr>
              <a:t> clusters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</p:txBody>
      </p:sp>
      <p:pic>
        <p:nvPicPr>
          <p:cNvPr id="3" name="Imagem 2" descr="Uma imagem com captura de ecrã, Saturação de cores, diagrama&#10;&#10;Descrição gerada automaticamente">
            <a:extLst>
              <a:ext uri="{FF2B5EF4-FFF2-40B4-BE49-F238E27FC236}">
                <a16:creationId xmlns:a16="http://schemas.microsoft.com/office/drawing/2014/main" id="{7A5727F5-7DD5-66D3-DD7D-A1A9A4815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37" y="2098718"/>
            <a:ext cx="59531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429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K-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Means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Lloyd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Algorithm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9" name="Marcador de Posição de Conteúdo 7">
            <a:extLst>
              <a:ext uri="{FF2B5EF4-FFF2-40B4-BE49-F238E27FC236}">
                <a16:creationId xmlns:a16="http://schemas.microsoft.com/office/drawing/2014/main" id="{743B14CD-9BB4-0ABC-5544-DEE705B0A43D}"/>
              </a:ext>
            </a:extLst>
          </p:cNvPr>
          <p:cNvSpPr txBox="1">
            <a:spLocks/>
          </p:cNvSpPr>
          <p:nvPr/>
        </p:nvSpPr>
        <p:spPr>
          <a:xfrm>
            <a:off x="838200" y="1331355"/>
            <a:ext cx="10721545" cy="4989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>
                <a:ea typeface="+mn-lt"/>
                <a:cs typeface="+mn-lt"/>
              </a:rPr>
              <a:t>Compute </a:t>
            </a:r>
            <a:r>
              <a:rPr lang="pt-PT" dirty="0" err="1">
                <a:ea typeface="+mn-lt"/>
                <a:cs typeface="+mn-lt"/>
              </a:rPr>
              <a:t>new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means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update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centroids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</p:txBody>
      </p:sp>
      <p:pic>
        <p:nvPicPr>
          <p:cNvPr id="3" name="Imagem 2" descr="Uma imagem com captura de ecrã, Saturação de cores, diagrama&#10;&#10;Descrição gerada automaticamente">
            <a:extLst>
              <a:ext uri="{FF2B5EF4-FFF2-40B4-BE49-F238E27FC236}">
                <a16:creationId xmlns:a16="http://schemas.microsoft.com/office/drawing/2014/main" id="{BD30B899-8159-877E-719F-E9F43E386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37" y="2098718"/>
            <a:ext cx="59531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21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K-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Means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Lloyd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Algorithm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9" name="Marcador de Posição de Conteúdo 7">
            <a:extLst>
              <a:ext uri="{FF2B5EF4-FFF2-40B4-BE49-F238E27FC236}">
                <a16:creationId xmlns:a16="http://schemas.microsoft.com/office/drawing/2014/main" id="{743B14CD-9BB4-0ABC-5544-DEE705B0A43D}"/>
              </a:ext>
            </a:extLst>
          </p:cNvPr>
          <p:cNvSpPr txBox="1">
            <a:spLocks/>
          </p:cNvSpPr>
          <p:nvPr/>
        </p:nvSpPr>
        <p:spPr>
          <a:xfrm>
            <a:off x="838200" y="1331355"/>
            <a:ext cx="10721545" cy="4989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err="1">
                <a:ea typeface="+mn-lt"/>
                <a:cs typeface="+mn-lt"/>
              </a:rPr>
              <a:t>Recompute</a:t>
            </a:r>
            <a:r>
              <a:rPr lang="pt-PT" dirty="0">
                <a:ea typeface="+mn-lt"/>
                <a:cs typeface="+mn-lt"/>
              </a:rPr>
              <a:t> clusters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</p:txBody>
      </p:sp>
      <p:pic>
        <p:nvPicPr>
          <p:cNvPr id="3" name="Imagem 2" descr="Uma imagem com captura de ecrã, Saturação de cores, diagrama&#10;&#10;Descrição gerada automaticamente">
            <a:extLst>
              <a:ext uri="{FF2B5EF4-FFF2-40B4-BE49-F238E27FC236}">
                <a16:creationId xmlns:a16="http://schemas.microsoft.com/office/drawing/2014/main" id="{F20E45C4-F149-9C27-090A-C043A7540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37" y="2098717"/>
            <a:ext cx="59531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114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K-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Means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Lloyd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Algorithm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9" name="Marcador de Posição de Conteúdo 7">
            <a:extLst>
              <a:ext uri="{FF2B5EF4-FFF2-40B4-BE49-F238E27FC236}">
                <a16:creationId xmlns:a16="http://schemas.microsoft.com/office/drawing/2014/main" id="{743B14CD-9BB4-0ABC-5544-DEE705B0A43D}"/>
              </a:ext>
            </a:extLst>
          </p:cNvPr>
          <p:cNvSpPr txBox="1">
            <a:spLocks/>
          </p:cNvSpPr>
          <p:nvPr/>
        </p:nvSpPr>
        <p:spPr>
          <a:xfrm>
            <a:off x="838200" y="1331355"/>
            <a:ext cx="10721545" cy="4989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>
                <a:ea typeface="+mn-lt"/>
                <a:cs typeface="+mn-lt"/>
              </a:rPr>
              <a:t>Compute </a:t>
            </a:r>
            <a:r>
              <a:rPr lang="pt-PT" dirty="0" err="1">
                <a:ea typeface="+mn-lt"/>
                <a:cs typeface="+mn-lt"/>
              </a:rPr>
              <a:t>new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means</a:t>
            </a:r>
            <a:r>
              <a:rPr lang="pt-PT" dirty="0">
                <a:ea typeface="+mn-lt"/>
                <a:cs typeface="+mn-lt"/>
              </a:rPr>
              <a:t>, </a:t>
            </a:r>
            <a:r>
              <a:rPr lang="pt-PT" dirty="0" err="1">
                <a:ea typeface="+mn-lt"/>
                <a:cs typeface="+mn-lt"/>
              </a:rPr>
              <a:t>update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centroids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</p:txBody>
      </p:sp>
      <p:pic>
        <p:nvPicPr>
          <p:cNvPr id="3" name="Imagem 2" descr="Uma imagem com captura de ecrã, diagrama, Saturação de cores, file&#10;&#10;Descrição gerada automaticamente">
            <a:extLst>
              <a:ext uri="{FF2B5EF4-FFF2-40B4-BE49-F238E27FC236}">
                <a16:creationId xmlns:a16="http://schemas.microsoft.com/office/drawing/2014/main" id="{9622B7D4-C2D0-FAFC-E9A0-0CB3447A4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37" y="2098717"/>
            <a:ext cx="59531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38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K-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Means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Lloyd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Algorithm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9" name="Marcador de Posição de Conteúdo 7">
            <a:extLst>
              <a:ext uri="{FF2B5EF4-FFF2-40B4-BE49-F238E27FC236}">
                <a16:creationId xmlns:a16="http://schemas.microsoft.com/office/drawing/2014/main" id="{743B14CD-9BB4-0ABC-5544-DEE705B0A43D}"/>
              </a:ext>
            </a:extLst>
          </p:cNvPr>
          <p:cNvSpPr txBox="1">
            <a:spLocks/>
          </p:cNvSpPr>
          <p:nvPr/>
        </p:nvSpPr>
        <p:spPr>
          <a:xfrm>
            <a:off x="838200" y="1331355"/>
            <a:ext cx="10721545" cy="4989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err="1">
                <a:ea typeface="+mn-lt"/>
                <a:cs typeface="+mn-lt"/>
              </a:rPr>
              <a:t>Recompute</a:t>
            </a:r>
            <a:r>
              <a:rPr lang="pt-PT" dirty="0">
                <a:ea typeface="+mn-lt"/>
                <a:cs typeface="+mn-lt"/>
              </a:rPr>
              <a:t> clusters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</p:txBody>
      </p:sp>
      <p:pic>
        <p:nvPicPr>
          <p:cNvPr id="8" name="Imagem 7" descr="Uma imagem com captura de ecrã, Saturação de cores, diagrama&#10;&#10;Descrição gerada automaticamente">
            <a:extLst>
              <a:ext uri="{FF2B5EF4-FFF2-40B4-BE49-F238E27FC236}">
                <a16:creationId xmlns:a16="http://schemas.microsoft.com/office/drawing/2014/main" id="{0B67223C-FC0C-8B14-F34A-D52F4A398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37" y="2098717"/>
            <a:ext cx="59531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275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K-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Means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Lloyd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Algorithm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9" name="Marcador de Posição de Conteúdo 7">
            <a:extLst>
              <a:ext uri="{FF2B5EF4-FFF2-40B4-BE49-F238E27FC236}">
                <a16:creationId xmlns:a16="http://schemas.microsoft.com/office/drawing/2014/main" id="{743B14CD-9BB4-0ABC-5544-DEE705B0A43D}"/>
              </a:ext>
            </a:extLst>
          </p:cNvPr>
          <p:cNvSpPr txBox="1">
            <a:spLocks/>
          </p:cNvSpPr>
          <p:nvPr/>
        </p:nvSpPr>
        <p:spPr>
          <a:xfrm>
            <a:off x="838200" y="1331355"/>
            <a:ext cx="10721545" cy="4989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>
                <a:ea typeface="+mn-lt"/>
                <a:cs typeface="+mn-lt"/>
              </a:rPr>
              <a:t>Compute </a:t>
            </a:r>
            <a:r>
              <a:rPr lang="pt-PT" dirty="0" err="1">
                <a:ea typeface="+mn-lt"/>
                <a:cs typeface="+mn-lt"/>
              </a:rPr>
              <a:t>new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means</a:t>
            </a:r>
            <a:r>
              <a:rPr lang="pt-PT" dirty="0">
                <a:ea typeface="+mn-lt"/>
                <a:cs typeface="+mn-lt"/>
              </a:rPr>
              <a:t>, </a:t>
            </a:r>
            <a:r>
              <a:rPr lang="pt-PT" dirty="0" err="1">
                <a:ea typeface="+mn-lt"/>
                <a:cs typeface="+mn-lt"/>
              </a:rPr>
              <a:t>update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centroids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</p:txBody>
      </p:sp>
      <p:pic>
        <p:nvPicPr>
          <p:cNvPr id="8" name="Imagem 7" descr="Uma imagem com captura de ecrã, Saturação de cores, diagrama&#10;&#10;Descrição gerada automaticamente">
            <a:extLst>
              <a:ext uri="{FF2B5EF4-FFF2-40B4-BE49-F238E27FC236}">
                <a16:creationId xmlns:a16="http://schemas.microsoft.com/office/drawing/2014/main" id="{78C7C854-DB02-414A-27CD-ACDA586F3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37" y="2098718"/>
            <a:ext cx="59531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1725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K-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Means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Lloyd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Algorithm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9" name="Marcador de Posição de Conteúdo 7">
            <a:extLst>
              <a:ext uri="{FF2B5EF4-FFF2-40B4-BE49-F238E27FC236}">
                <a16:creationId xmlns:a16="http://schemas.microsoft.com/office/drawing/2014/main" id="{743B14CD-9BB4-0ABC-5544-DEE705B0A43D}"/>
              </a:ext>
            </a:extLst>
          </p:cNvPr>
          <p:cNvSpPr txBox="1">
            <a:spLocks/>
          </p:cNvSpPr>
          <p:nvPr/>
        </p:nvSpPr>
        <p:spPr>
          <a:xfrm>
            <a:off x="838200" y="1331355"/>
            <a:ext cx="10721545" cy="4989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err="1">
                <a:ea typeface="+mn-lt"/>
                <a:cs typeface="+mn-lt"/>
              </a:rPr>
              <a:t>Recompute</a:t>
            </a:r>
            <a:r>
              <a:rPr lang="pt-PT" dirty="0">
                <a:ea typeface="+mn-lt"/>
                <a:cs typeface="+mn-lt"/>
              </a:rPr>
              <a:t> clusters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</p:txBody>
      </p:sp>
      <p:pic>
        <p:nvPicPr>
          <p:cNvPr id="3" name="Imagem 2" descr="Uma imagem com captura de ecrã, Saturação de cores&#10;&#10;Descrição gerada automaticamente">
            <a:extLst>
              <a:ext uri="{FF2B5EF4-FFF2-40B4-BE49-F238E27FC236}">
                <a16:creationId xmlns:a16="http://schemas.microsoft.com/office/drawing/2014/main" id="{E462E3E7-F9B4-39D5-EBEA-7FFF44EEF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37" y="2098717"/>
            <a:ext cx="59531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02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K-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Means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Lloyd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Algorithm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9" name="Marcador de Posição de Conteúdo 7">
            <a:extLst>
              <a:ext uri="{FF2B5EF4-FFF2-40B4-BE49-F238E27FC236}">
                <a16:creationId xmlns:a16="http://schemas.microsoft.com/office/drawing/2014/main" id="{743B14CD-9BB4-0ABC-5544-DEE705B0A43D}"/>
              </a:ext>
            </a:extLst>
          </p:cNvPr>
          <p:cNvSpPr txBox="1">
            <a:spLocks/>
          </p:cNvSpPr>
          <p:nvPr/>
        </p:nvSpPr>
        <p:spPr>
          <a:xfrm>
            <a:off x="838200" y="1331355"/>
            <a:ext cx="10721545" cy="4989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>
                <a:ea typeface="+mn-lt"/>
                <a:cs typeface="+mn-lt"/>
              </a:rPr>
              <a:t>Compute </a:t>
            </a:r>
            <a:r>
              <a:rPr lang="pt-PT" dirty="0" err="1">
                <a:ea typeface="+mn-lt"/>
                <a:cs typeface="+mn-lt"/>
              </a:rPr>
              <a:t>new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means</a:t>
            </a:r>
            <a:r>
              <a:rPr lang="pt-PT" dirty="0">
                <a:ea typeface="+mn-lt"/>
                <a:cs typeface="+mn-lt"/>
              </a:rPr>
              <a:t>, </a:t>
            </a:r>
            <a:r>
              <a:rPr lang="pt-PT" dirty="0" err="1">
                <a:ea typeface="+mn-lt"/>
                <a:cs typeface="+mn-lt"/>
              </a:rPr>
              <a:t>update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centroids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</p:txBody>
      </p:sp>
      <p:pic>
        <p:nvPicPr>
          <p:cNvPr id="3" name="Imagem 2" descr="Uma imagem com captura de ecrã, Saturação de cores&#10;&#10;Descrição gerada automaticamente">
            <a:extLst>
              <a:ext uri="{FF2B5EF4-FFF2-40B4-BE49-F238E27FC236}">
                <a16:creationId xmlns:a16="http://schemas.microsoft.com/office/drawing/2014/main" id="{5527B22A-CB0D-B46E-1D12-4DC255F63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37" y="2098717"/>
            <a:ext cx="59531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80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394"/>
            <a:ext cx="10515600" cy="50156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Clustering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not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well-defined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term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varying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definitions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literature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err="1">
                <a:ea typeface="+mn-lt"/>
                <a:cs typeface="+mn-lt"/>
              </a:rPr>
              <a:t>Finding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groups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in data</a:t>
            </a:r>
            <a:r>
              <a:rPr lang="pt-PT" dirty="0">
                <a:ea typeface="+mn-lt"/>
                <a:cs typeface="+mn-lt"/>
              </a:rPr>
              <a:t>;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err="1">
                <a:ea typeface="+mn-lt"/>
                <a:cs typeface="+mn-lt"/>
              </a:rPr>
              <a:t>Dividing</a:t>
            </a:r>
            <a:r>
              <a:rPr lang="pt-PT" dirty="0">
                <a:ea typeface="+mn-lt"/>
                <a:cs typeface="+mn-lt"/>
              </a:rPr>
              <a:t> data </a:t>
            </a:r>
            <a:r>
              <a:rPr lang="pt-PT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solidFill>
                  <a:schemeClr val="tx2"/>
                </a:solidFill>
                <a:ea typeface="+mn-lt"/>
                <a:cs typeface="+mn-lt"/>
              </a:rPr>
              <a:t>homogeneous</a:t>
            </a:r>
            <a:r>
              <a:rPr lang="pt-PT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chemeClr val="tx2"/>
                </a:solidFill>
                <a:ea typeface="+mn-lt"/>
                <a:cs typeface="+mn-lt"/>
              </a:rPr>
              <a:t>groups</a:t>
            </a:r>
            <a:r>
              <a:rPr lang="pt-PT" dirty="0">
                <a:ea typeface="+mn-lt"/>
                <a:cs typeface="+mn-lt"/>
              </a:rPr>
              <a:t>;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err="1">
                <a:ea typeface="+mn-lt"/>
                <a:cs typeface="+mn-lt"/>
              </a:rPr>
              <a:t>Dividing</a:t>
            </a:r>
            <a:r>
              <a:rPr lang="pt-PT" dirty="0">
                <a:ea typeface="+mn-lt"/>
                <a:cs typeface="+mn-lt"/>
              </a:rPr>
              <a:t> data </a:t>
            </a:r>
            <a:r>
              <a:rPr lang="pt-PT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groups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where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points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within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each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group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are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close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or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similar</a:t>
            </a:r>
            <a:r>
              <a:rPr lang="pt-PT" dirty="0">
                <a:ea typeface="+mn-lt"/>
                <a:cs typeface="+mn-lt"/>
              </a:rPr>
              <a:t>;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err="1">
                <a:ea typeface="+mn-lt"/>
                <a:cs typeface="+mn-lt"/>
              </a:rPr>
              <a:t>Dividing</a:t>
            </a:r>
            <a:r>
              <a:rPr lang="pt-PT" dirty="0">
                <a:ea typeface="+mn-lt"/>
                <a:cs typeface="+mn-lt"/>
              </a:rPr>
              <a:t> data </a:t>
            </a:r>
            <a:r>
              <a:rPr lang="pt-PT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groups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where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points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within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group</a:t>
            </a:r>
            <a:r>
              <a:rPr lang="pt-PT" dirty="0">
                <a:ea typeface="+mn-lt"/>
                <a:cs typeface="+mn-lt"/>
              </a:rPr>
              <a:t> are </a:t>
            </a:r>
            <a:r>
              <a:rPr lang="pt-PT" err="1">
                <a:ea typeface="+mn-lt"/>
                <a:cs typeface="+mn-lt"/>
              </a:rPr>
              <a:t>close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similar,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points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of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different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groups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are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far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or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dissimilar</a:t>
            </a:r>
            <a:r>
              <a:rPr lang="pt-PT" dirty="0">
                <a:ea typeface="+mn-lt"/>
                <a:cs typeface="+mn-lt"/>
              </a:rPr>
              <a:t>;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err="1">
                <a:ea typeface="+mn-lt"/>
                <a:cs typeface="+mn-lt"/>
              </a:rPr>
              <a:t>Dividing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feature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space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regions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relatively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high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density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of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points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separated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regions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relatively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low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density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of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points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solidFill>
                <a:srgbClr val="0E284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3090563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K-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Means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Lloyd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Algorithm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9" name="Marcador de Posição de Conteúdo 7">
            <a:extLst>
              <a:ext uri="{FF2B5EF4-FFF2-40B4-BE49-F238E27FC236}">
                <a16:creationId xmlns:a16="http://schemas.microsoft.com/office/drawing/2014/main" id="{743B14CD-9BB4-0ABC-5544-DEE705B0A43D}"/>
              </a:ext>
            </a:extLst>
          </p:cNvPr>
          <p:cNvSpPr txBox="1">
            <a:spLocks/>
          </p:cNvSpPr>
          <p:nvPr/>
        </p:nvSpPr>
        <p:spPr>
          <a:xfrm>
            <a:off x="838200" y="1331355"/>
            <a:ext cx="10721545" cy="4989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err="1">
                <a:ea typeface="+mn-lt"/>
                <a:cs typeface="+mn-lt"/>
              </a:rPr>
              <a:t>Until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convergence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</p:txBody>
      </p:sp>
      <p:pic>
        <p:nvPicPr>
          <p:cNvPr id="3" name="Imagem 2" descr="Uma imagem com captura de ecrã, Saturação de cores, diagrama&#10;&#10;Descrição gerada automaticamente">
            <a:extLst>
              <a:ext uri="{FF2B5EF4-FFF2-40B4-BE49-F238E27FC236}">
                <a16:creationId xmlns:a16="http://schemas.microsoft.com/office/drawing/2014/main" id="{ADBD91EA-F630-4823-B6AD-B61E372EB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37" y="2098717"/>
            <a:ext cx="595312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037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K-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Means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Strengths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and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Limitations</a:t>
            </a:r>
            <a:endParaRPr lang="pt-PT" sz="3600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9" name="Marcador de Posição de Conteúdo 7">
            <a:extLst>
              <a:ext uri="{FF2B5EF4-FFF2-40B4-BE49-F238E27FC236}">
                <a16:creationId xmlns:a16="http://schemas.microsoft.com/office/drawing/2014/main" id="{743B14CD-9BB4-0ABC-5544-DEE705B0A43D}"/>
              </a:ext>
            </a:extLst>
          </p:cNvPr>
          <p:cNvSpPr txBox="1">
            <a:spLocks/>
          </p:cNvSpPr>
          <p:nvPr/>
        </p:nvSpPr>
        <p:spPr>
          <a:xfrm>
            <a:off x="838200" y="1331355"/>
            <a:ext cx="10721545" cy="4989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Strenghts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Simple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works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well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disjoint</a:t>
            </a:r>
            <a:r>
              <a:rPr lang="pt-PT" dirty="0">
                <a:ea typeface="+mn-lt"/>
                <a:cs typeface="+mn-lt"/>
              </a:rPr>
              <a:t> clusters;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Relatively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efficient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scalable</a:t>
            </a:r>
            <a:r>
              <a:rPr lang="pt-PT" dirty="0">
                <a:ea typeface="+mn-lt"/>
                <a:cs typeface="+mn-lt"/>
              </a:rPr>
              <a:t> (Lloyd </a:t>
            </a:r>
            <a:r>
              <a:rPr lang="pt-PT" dirty="0" err="1">
                <a:ea typeface="+mn-lt"/>
                <a:cs typeface="+mn-lt"/>
              </a:rPr>
              <a:t>algorithm</a:t>
            </a:r>
            <a:r>
              <a:rPr lang="pt-PT" dirty="0">
                <a:ea typeface="+mn-lt"/>
                <a:cs typeface="+mn-lt"/>
              </a:rPr>
              <a:t>);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Limitations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k </a:t>
            </a:r>
            <a:r>
              <a:rPr lang="pt-PT" dirty="0" err="1">
                <a:ea typeface="+mn-lt"/>
                <a:cs typeface="+mn-lt"/>
              </a:rPr>
              <a:t>needs</a:t>
            </a:r>
            <a:r>
              <a:rPr lang="pt-PT" dirty="0">
                <a:ea typeface="+mn-lt"/>
                <a:cs typeface="+mn-lt"/>
              </a:rPr>
              <a:t> do </a:t>
            </a:r>
            <a:r>
              <a:rPr lang="pt-PT" dirty="0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defined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advance</a:t>
            </a:r>
            <a:r>
              <a:rPr lang="pt-PT" dirty="0">
                <a:ea typeface="+mn-lt"/>
                <a:cs typeface="+mn-lt"/>
              </a:rPr>
              <a:t>;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Higly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dependent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initialization</a:t>
            </a:r>
            <a:r>
              <a:rPr lang="pt-PT" dirty="0">
                <a:ea typeface="+mn-lt"/>
                <a:cs typeface="+mn-lt"/>
              </a:rPr>
              <a:t>;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Unable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handle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well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noisy</a:t>
            </a:r>
            <a:r>
              <a:rPr lang="pt-PT" dirty="0">
                <a:ea typeface="+mn-lt"/>
                <a:cs typeface="+mn-lt"/>
              </a:rPr>
              <a:t> data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outliers</a:t>
            </a:r>
            <a:r>
              <a:rPr lang="pt-PT" dirty="0">
                <a:ea typeface="+mn-lt"/>
                <a:cs typeface="+mn-lt"/>
              </a:rPr>
              <a:t>;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Not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suitable</a:t>
            </a:r>
            <a:r>
              <a:rPr lang="pt-PT" dirty="0">
                <a:ea typeface="+mn-lt"/>
                <a:cs typeface="+mn-lt"/>
              </a:rPr>
              <a:t> for clusters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different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sizes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non-</a:t>
            </a:r>
            <a:r>
              <a:rPr lang="pt-PT" dirty="0" err="1">
                <a:ea typeface="+mn-lt"/>
                <a:cs typeface="+mn-lt"/>
              </a:rPr>
              <a:t>convex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shapes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36461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K-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Means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Choosing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k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2EB0997-DB9F-5457-E936-D7B0D816EC3D}"/>
              </a:ext>
            </a:extLst>
          </p:cNvPr>
          <p:cNvGrpSpPr/>
          <p:nvPr/>
        </p:nvGrpSpPr>
        <p:grpSpPr>
          <a:xfrm>
            <a:off x="8294216" y="4046838"/>
            <a:ext cx="3646507" cy="2531932"/>
            <a:chOff x="8294216" y="4046838"/>
            <a:chExt cx="3646507" cy="2531932"/>
          </a:xfrm>
        </p:grpSpPr>
        <p:pic>
          <p:nvPicPr>
            <p:cNvPr id="3" name="Imagem 2" descr="Elbow Method vs Silhouette Co-efficient in Determining the Number of  Clusters | by Adria Binte Habib | MLearning.ai | Medium">
              <a:extLst>
                <a:ext uri="{FF2B5EF4-FFF2-40B4-BE49-F238E27FC236}">
                  <a16:creationId xmlns:a16="http://schemas.microsoft.com/office/drawing/2014/main" id="{B0DFDE56-D316-1AEF-3698-6CCA3FD493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7209" r="8362" b="465"/>
            <a:stretch/>
          </p:blipFill>
          <p:spPr>
            <a:xfrm>
              <a:off x="8294216" y="4148469"/>
              <a:ext cx="3646507" cy="2430301"/>
            </a:xfrm>
            <a:prstGeom prst="rect">
              <a:avLst/>
            </a:prstGeom>
          </p:spPr>
        </p:pic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F7FB5AD2-2155-1CCF-F5B9-D3D31CBCFF1B}"/>
                </a:ext>
              </a:extLst>
            </p:cNvPr>
            <p:cNvSpPr/>
            <p:nvPr/>
          </p:nvSpPr>
          <p:spPr>
            <a:xfrm>
              <a:off x="10297297" y="4046838"/>
              <a:ext cx="1554891" cy="15445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9" name="Marcador de Posição de Conteúdo 7">
            <a:extLst>
              <a:ext uri="{FF2B5EF4-FFF2-40B4-BE49-F238E27FC236}">
                <a16:creationId xmlns:a16="http://schemas.microsoft.com/office/drawing/2014/main" id="{743B14CD-9BB4-0ABC-5544-DEE705B0A43D}"/>
              </a:ext>
            </a:extLst>
          </p:cNvPr>
          <p:cNvSpPr txBox="1">
            <a:spLocks/>
          </p:cNvSpPr>
          <p:nvPr/>
        </p:nvSpPr>
        <p:spPr>
          <a:xfrm>
            <a:off x="838200" y="1331355"/>
            <a:ext cx="10721545" cy="4989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err="1">
                <a:ea typeface="+mn-lt"/>
                <a:cs typeface="+mn-lt"/>
              </a:rPr>
              <a:t>Chosing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k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not</a:t>
            </a:r>
            <a:r>
              <a:rPr lang="pt-PT" dirty="0">
                <a:ea typeface="+mn-lt"/>
                <a:cs typeface="+mn-lt"/>
              </a:rPr>
              <a:t> a trivial </a:t>
            </a:r>
            <a:r>
              <a:rPr lang="pt-PT" err="1">
                <a:ea typeface="+mn-lt"/>
                <a:cs typeface="+mn-lt"/>
              </a:rPr>
              <a:t>task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heavily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affects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err="1">
                <a:ea typeface="+mn-lt"/>
                <a:cs typeface="+mn-lt"/>
              </a:rPr>
              <a:t>outcome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algorithm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endParaRPr lang="pt-PT" dirty="0">
              <a:ea typeface="+mn-lt"/>
              <a:cs typeface="+mn-lt"/>
            </a:endParaRPr>
          </a:p>
          <a:p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Elbow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method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 </a:t>
            </a:r>
            <a:r>
              <a:rPr lang="pt-PT" dirty="0">
                <a:ea typeface="+mn-lt"/>
                <a:cs typeface="+mn-lt"/>
              </a:rPr>
              <a:t>determine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optimal</a:t>
            </a:r>
            <a:r>
              <a:rPr lang="pt-PT" dirty="0">
                <a:ea typeface="+mn-lt"/>
                <a:cs typeface="+mn-lt"/>
              </a:rPr>
              <a:t> k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Iteratively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applies</a:t>
            </a:r>
            <a:r>
              <a:rPr lang="pt-PT" dirty="0">
                <a:ea typeface="+mn-lt"/>
                <a:cs typeface="+mn-lt"/>
              </a:rPr>
              <a:t> K-</a:t>
            </a:r>
            <a:r>
              <a:rPr lang="pt-PT" dirty="0" err="1">
                <a:ea typeface="+mn-lt"/>
                <a:cs typeface="+mn-lt"/>
              </a:rPr>
              <a:t>means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clustering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increasing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number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clusters.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pt-PT" err="1">
                <a:ea typeface="+mn-lt"/>
                <a:cs typeface="+mn-lt"/>
              </a:rPr>
              <a:t>Calculates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within</a:t>
            </a:r>
            <a:r>
              <a:rPr lang="pt-PT" dirty="0">
                <a:ea typeface="+mn-lt"/>
                <a:cs typeface="+mn-lt"/>
              </a:rPr>
              <a:t>-cluster sum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squares</a:t>
            </a:r>
            <a:r>
              <a:rPr lang="pt-PT" dirty="0">
                <a:ea typeface="+mn-lt"/>
                <a:cs typeface="+mn-lt"/>
              </a:rPr>
              <a:t> (WCSS) </a:t>
            </a:r>
          </a:p>
          <a:p>
            <a:pPr marL="457200" lvl="1" indent="0">
              <a:buNone/>
            </a:pPr>
            <a:r>
              <a:rPr lang="pt-PT" dirty="0">
                <a:ea typeface="+mn-lt"/>
                <a:cs typeface="+mn-lt"/>
              </a:rPr>
              <a:t>    for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iteration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  <a:p>
            <a:pPr lvl="1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WCSS </a:t>
            </a:r>
            <a:r>
              <a:rPr lang="pt-PT" err="1">
                <a:ea typeface="+mn-lt"/>
                <a:cs typeface="+mn-lt"/>
              </a:rPr>
              <a:t>measures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compactness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clusters; </a:t>
            </a:r>
            <a:endParaRPr lang="pt-PT"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pt-PT" dirty="0">
                <a:ea typeface="+mn-lt"/>
                <a:cs typeface="+mn-lt"/>
              </a:rPr>
              <a:t>    </a:t>
            </a:r>
            <a:r>
              <a:rPr lang="pt-PT" dirty="0" err="1">
                <a:ea typeface="+mn-lt"/>
                <a:cs typeface="+mn-lt"/>
              </a:rPr>
              <a:t>lower</a:t>
            </a:r>
            <a:r>
              <a:rPr lang="pt-PT" dirty="0">
                <a:ea typeface="+mn-lt"/>
                <a:cs typeface="+mn-lt"/>
              </a:rPr>
              <a:t> WCSS </a:t>
            </a:r>
            <a:r>
              <a:rPr lang="pt-PT" dirty="0" err="1">
                <a:ea typeface="+mn-lt"/>
                <a:cs typeface="+mn-lt"/>
              </a:rPr>
              <a:t>indicates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better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clustering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/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27320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K-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Means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Initialization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9" name="Marcador de Posição de Conteúdo 7">
            <a:extLst>
              <a:ext uri="{FF2B5EF4-FFF2-40B4-BE49-F238E27FC236}">
                <a16:creationId xmlns:a16="http://schemas.microsoft.com/office/drawing/2014/main" id="{743B14CD-9BB4-0ABC-5544-DEE705B0A43D}"/>
              </a:ext>
            </a:extLst>
          </p:cNvPr>
          <p:cNvSpPr txBox="1">
            <a:spLocks/>
          </p:cNvSpPr>
          <p:nvPr/>
        </p:nvSpPr>
        <p:spPr>
          <a:xfrm>
            <a:off x="838200" y="1331355"/>
            <a:ext cx="10721545" cy="4989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err="1">
                <a:ea typeface="+mn-lt"/>
                <a:cs typeface="+mn-lt"/>
              </a:rPr>
              <a:t>Importance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initialization</a:t>
            </a:r>
            <a:r>
              <a:rPr lang="pt-PT" dirty="0">
                <a:ea typeface="+mn-lt"/>
                <a:cs typeface="+mn-lt"/>
              </a:rPr>
              <a:t>: case 1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</p:txBody>
      </p:sp>
      <p:pic>
        <p:nvPicPr>
          <p:cNvPr id="8" name="Imagem 7" descr="Uma imagem com texto, padrão&#10;&#10;Descrição gerada automaticamente">
            <a:extLst>
              <a:ext uri="{FF2B5EF4-FFF2-40B4-BE49-F238E27FC236}">
                <a16:creationId xmlns:a16="http://schemas.microsoft.com/office/drawing/2014/main" id="{CCE0962D-FAB3-83F1-BC29-F189EB711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211" y="2061003"/>
            <a:ext cx="6825821" cy="4301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220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K-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Means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Initialization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9" name="Marcador de Posição de Conteúdo 7">
            <a:extLst>
              <a:ext uri="{FF2B5EF4-FFF2-40B4-BE49-F238E27FC236}">
                <a16:creationId xmlns:a16="http://schemas.microsoft.com/office/drawing/2014/main" id="{743B14CD-9BB4-0ABC-5544-DEE705B0A43D}"/>
              </a:ext>
            </a:extLst>
          </p:cNvPr>
          <p:cNvSpPr txBox="1">
            <a:spLocks/>
          </p:cNvSpPr>
          <p:nvPr/>
        </p:nvSpPr>
        <p:spPr>
          <a:xfrm>
            <a:off x="838200" y="1331355"/>
            <a:ext cx="10721545" cy="4989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 err="1">
                <a:ea typeface="+mn-lt"/>
                <a:cs typeface="+mn-lt"/>
              </a:rPr>
              <a:t>Importance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initialization</a:t>
            </a:r>
            <a:r>
              <a:rPr lang="pt-PT" dirty="0">
                <a:ea typeface="+mn-lt"/>
                <a:cs typeface="+mn-lt"/>
              </a:rPr>
              <a:t>: case 2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</p:txBody>
      </p:sp>
      <p:pic>
        <p:nvPicPr>
          <p:cNvPr id="3" name="Imagem 2" descr="Uma imagem com texto, captura de ecrã, diagrama&#10;&#10;Descrição gerada automaticamente">
            <a:extLst>
              <a:ext uri="{FF2B5EF4-FFF2-40B4-BE49-F238E27FC236}">
                <a16:creationId xmlns:a16="http://schemas.microsoft.com/office/drawing/2014/main" id="{1075DB62-D9F1-BF5F-B68D-D92AF48A2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480" y="1817472"/>
            <a:ext cx="7907038" cy="459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818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K-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Means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Different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Sizes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11" name="Imagem 10" descr="Uma imagem com texto, diagrama&#10;&#10;Descrição gerada automaticamente">
            <a:extLst>
              <a:ext uri="{FF2B5EF4-FFF2-40B4-BE49-F238E27FC236}">
                <a16:creationId xmlns:a16="http://schemas.microsoft.com/office/drawing/2014/main" id="{53C791AF-B517-BE06-B1F9-A5A0D3342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87" y="1909763"/>
            <a:ext cx="10544432" cy="4212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1255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K-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Means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: Non-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Convex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Shapes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3" name="Imagem 2" descr="Uma imagem com texto, mapa, diagrama&#10;&#10;Descrição gerada automaticamente">
            <a:extLst>
              <a:ext uri="{FF2B5EF4-FFF2-40B4-BE49-F238E27FC236}">
                <a16:creationId xmlns:a16="http://schemas.microsoft.com/office/drawing/2014/main" id="{C22E74DB-5DFA-4ED0-ED48-C9BE67C89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545" y="1482167"/>
            <a:ext cx="9307211" cy="471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122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K-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Means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 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Variants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9" name="Marcador de Posição de Conteúdo 7">
            <a:extLst>
              <a:ext uri="{FF2B5EF4-FFF2-40B4-BE49-F238E27FC236}">
                <a16:creationId xmlns:a16="http://schemas.microsoft.com/office/drawing/2014/main" id="{743B14CD-9BB4-0ABC-5544-DEE705B0A43D}"/>
              </a:ext>
            </a:extLst>
          </p:cNvPr>
          <p:cNvSpPr txBox="1">
            <a:spLocks/>
          </p:cNvSpPr>
          <p:nvPr/>
        </p:nvSpPr>
        <p:spPr>
          <a:xfrm>
            <a:off x="838200" y="1331355"/>
            <a:ext cx="10721545" cy="4989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K-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Medoids</a:t>
            </a:r>
            <a:r>
              <a:rPr lang="pt-PT" dirty="0">
                <a:ea typeface="+mn-lt"/>
                <a:cs typeface="+mn-lt"/>
              </a:rPr>
              <a:t>: </a:t>
            </a:r>
            <a:r>
              <a:rPr lang="pt-PT" dirty="0" err="1">
                <a:ea typeface="+mn-lt"/>
                <a:cs typeface="+mn-lt"/>
              </a:rPr>
              <a:t>prototypes</a:t>
            </a:r>
            <a:r>
              <a:rPr lang="pt-PT" dirty="0">
                <a:ea typeface="+mn-lt"/>
                <a:cs typeface="+mn-lt"/>
              </a:rPr>
              <a:t> are data </a:t>
            </a:r>
            <a:r>
              <a:rPr lang="pt-PT" dirty="0" err="1">
                <a:ea typeface="+mn-lt"/>
                <a:cs typeface="+mn-lt"/>
              </a:rPr>
              <a:t>points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dirty="0" err="1">
                <a:ea typeface="+mn-lt"/>
                <a:cs typeface="+mn-lt"/>
              </a:rPr>
              <a:t>medoids</a:t>
            </a:r>
            <a:r>
              <a:rPr lang="pt-PT" dirty="0">
                <a:ea typeface="+mn-lt"/>
                <a:cs typeface="+mn-lt"/>
              </a:rPr>
              <a:t>);</a:t>
            </a:r>
          </a:p>
          <a:p>
            <a:endParaRPr lang="pt-PT" dirty="0">
              <a:ea typeface="+mn-lt"/>
              <a:cs typeface="+mn-lt"/>
            </a:endParaRPr>
          </a:p>
          <a:p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K-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Modes</a:t>
            </a:r>
            <a:r>
              <a:rPr lang="pt-PT" dirty="0">
                <a:ea typeface="+mn-lt"/>
                <a:cs typeface="+mn-lt"/>
              </a:rPr>
              <a:t>: for </a:t>
            </a:r>
            <a:r>
              <a:rPr lang="pt-PT" dirty="0" err="1">
                <a:ea typeface="+mn-lt"/>
                <a:cs typeface="+mn-lt"/>
              </a:rPr>
              <a:t>categorical</a:t>
            </a:r>
            <a:r>
              <a:rPr lang="pt-PT" dirty="0">
                <a:ea typeface="+mn-lt"/>
                <a:cs typeface="+mn-lt"/>
              </a:rPr>
              <a:t> data. Utilizes </a:t>
            </a:r>
            <a:r>
              <a:rPr lang="pt-PT" dirty="0" err="1">
                <a:ea typeface="+mn-lt"/>
                <a:cs typeface="+mn-lt"/>
              </a:rPr>
              <a:t>mode-based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distance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measures</a:t>
            </a:r>
            <a:r>
              <a:rPr lang="pt-PT" dirty="0">
                <a:ea typeface="+mn-lt"/>
                <a:cs typeface="+mn-lt"/>
              </a:rPr>
              <a:t> (e.g., </a:t>
            </a:r>
            <a:r>
              <a:rPr lang="pt-PT" dirty="0" err="1">
                <a:ea typeface="+mn-lt"/>
                <a:cs typeface="+mn-lt"/>
              </a:rPr>
              <a:t>Hamming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distance</a:t>
            </a:r>
            <a:r>
              <a:rPr lang="pt-PT" dirty="0">
                <a:ea typeface="+mn-lt"/>
                <a:cs typeface="+mn-lt"/>
              </a:rPr>
              <a:t>)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08599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K-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Means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 - 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Applications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9" name="Marcador de Posição de Conteúdo 7">
            <a:extLst>
              <a:ext uri="{FF2B5EF4-FFF2-40B4-BE49-F238E27FC236}">
                <a16:creationId xmlns:a16="http://schemas.microsoft.com/office/drawing/2014/main" id="{743B14CD-9BB4-0ABC-5544-DEE705B0A43D}"/>
              </a:ext>
            </a:extLst>
          </p:cNvPr>
          <p:cNvSpPr txBox="1">
            <a:spLocks/>
          </p:cNvSpPr>
          <p:nvPr/>
        </p:nvSpPr>
        <p:spPr>
          <a:xfrm>
            <a:off x="838200" y="1331355"/>
            <a:ext cx="10721545" cy="49897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Customer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Segmentation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 </a:t>
            </a:r>
            <a:r>
              <a:rPr lang="pt-PT" dirty="0" err="1">
                <a:ea typeface="+mn-lt"/>
                <a:cs typeface="+mn-lt"/>
              </a:rPr>
              <a:t>Identifying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groups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customers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similar </a:t>
            </a:r>
            <a:r>
              <a:rPr lang="pt-PT" dirty="0" err="1">
                <a:ea typeface="+mn-lt"/>
                <a:cs typeface="+mn-lt"/>
              </a:rPr>
              <a:t>traits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targeted</a:t>
            </a:r>
            <a:r>
              <a:rPr lang="pt-PT" dirty="0">
                <a:ea typeface="+mn-lt"/>
                <a:cs typeface="+mn-lt"/>
              </a:rPr>
              <a:t> marketing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personalized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services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Image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Compression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Simplifying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images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reducing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number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colors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preserving</a:t>
            </a:r>
            <a:r>
              <a:rPr lang="pt-PT" dirty="0">
                <a:ea typeface="+mn-lt"/>
                <a:cs typeface="+mn-lt"/>
              </a:rPr>
              <a:t> visual </a:t>
            </a:r>
            <a:r>
              <a:rPr lang="pt-PT" err="1">
                <a:ea typeface="+mn-lt"/>
                <a:cs typeface="+mn-lt"/>
              </a:rPr>
              <a:t>quality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while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saving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storage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space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Anomaly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Detection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 </a:t>
            </a:r>
            <a:r>
              <a:rPr lang="pt-PT" err="1">
                <a:ea typeface="+mn-lt"/>
                <a:cs typeface="+mn-lt"/>
              </a:rPr>
              <a:t>Spotting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outliers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ea typeface="+mn-lt"/>
                <a:cs typeface="+mn-lt"/>
              </a:rPr>
              <a:t>datasets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useful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err="1">
                <a:ea typeface="+mn-lt"/>
                <a:cs typeface="+mn-lt"/>
              </a:rPr>
              <a:t>fraud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detection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quality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control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/>
          </a:p>
          <a:p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Document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Clustering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 </a:t>
            </a:r>
            <a:r>
              <a:rPr lang="pt-PT" err="1">
                <a:ea typeface="+mn-lt"/>
                <a:cs typeface="+mn-lt"/>
              </a:rPr>
              <a:t>Organizing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documents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content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similarity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err="1">
                <a:ea typeface="+mn-lt"/>
                <a:cs typeface="+mn-lt"/>
              </a:rPr>
              <a:t>efficient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retrieval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topic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modeling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/>
          </a:p>
          <a:p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Retail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Inventory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Management: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Optimizing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inventory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levels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product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placement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based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 sales </a:t>
            </a:r>
            <a:r>
              <a:rPr lang="pt-PT" err="1">
                <a:ea typeface="+mn-lt"/>
                <a:cs typeface="+mn-lt"/>
              </a:rPr>
              <a:t>patterns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/>
          </a:p>
          <a:p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Healthcare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Data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Mining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Grouping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patients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similar medical </a:t>
            </a:r>
            <a:r>
              <a:rPr lang="pt-PT" err="1">
                <a:ea typeface="+mn-lt"/>
                <a:cs typeface="+mn-lt"/>
              </a:rPr>
              <a:t>profiles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err="1">
                <a:ea typeface="+mn-lt"/>
                <a:cs typeface="+mn-lt"/>
              </a:rPr>
              <a:t>diagnosis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treatment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planning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Climate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Pattern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Analysis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Identifying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weather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patterns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trends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ea typeface="+mn-lt"/>
                <a:cs typeface="+mn-lt"/>
              </a:rPr>
              <a:t>climate</a:t>
            </a:r>
            <a:r>
              <a:rPr lang="pt-PT" dirty="0">
                <a:ea typeface="+mn-lt"/>
                <a:cs typeface="+mn-lt"/>
              </a:rPr>
              <a:t> data for </a:t>
            </a:r>
            <a:r>
              <a:rPr lang="pt-PT" err="1">
                <a:ea typeface="+mn-lt"/>
                <a:cs typeface="+mn-lt"/>
              </a:rPr>
              <a:t>forecasting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resource</a:t>
            </a:r>
            <a:r>
              <a:rPr lang="pt-PT" dirty="0">
                <a:ea typeface="+mn-lt"/>
                <a:cs typeface="+mn-lt"/>
              </a:rPr>
              <a:t> management.</a:t>
            </a:r>
            <a:endParaRPr lang="pt-PT" dirty="0"/>
          </a:p>
          <a:p>
            <a:pPr lvl="1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449172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Other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Algorithms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pic>
        <p:nvPicPr>
          <p:cNvPr id="3" name="Marcador de Posição de Conteúdo 2" descr="Uma imagem com texto, captura de ecrã, Tipo de letra&#10;&#10;Descrição gerada automaticamente">
            <a:extLst>
              <a:ext uri="{FF2B5EF4-FFF2-40B4-BE49-F238E27FC236}">
                <a16:creationId xmlns:a16="http://schemas.microsoft.com/office/drawing/2014/main" id="{74937840-5135-BC7F-C200-6C4B2876E7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8163" y="1095005"/>
            <a:ext cx="8309918" cy="5143254"/>
          </a:xfr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28BD9D2-544C-BDA5-D982-FF6385F9F86E}"/>
              </a:ext>
            </a:extLst>
          </p:cNvPr>
          <p:cNvSpPr txBox="1"/>
          <p:nvPr/>
        </p:nvSpPr>
        <p:spPr>
          <a:xfrm>
            <a:off x="1822621" y="6301946"/>
            <a:ext cx="808749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400" dirty="0">
                <a:ea typeface="+mn-lt"/>
                <a:cs typeface="+mn-lt"/>
                <a:hlinkClick r:id="rId4"/>
              </a:rPr>
              <a:t>https://scikit-learn.org/stable/modules/clustering.html</a:t>
            </a:r>
            <a:endParaRPr lang="pt-PT">
              <a:ea typeface="+mn-lt"/>
              <a:cs typeface="+mn-lt"/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78014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Our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 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First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 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 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Task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FAE2F480-AA77-9272-FA79-061EE0ED48D5}"/>
              </a:ext>
            </a:extLst>
          </p:cNvPr>
          <p:cNvSpPr/>
          <p:nvPr/>
        </p:nvSpPr>
        <p:spPr>
          <a:xfrm>
            <a:off x="3321537" y="1328614"/>
            <a:ext cx="1055076" cy="1025769"/>
          </a:xfrm>
          <a:prstGeom prst="triangl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Triângulo isósceles 7">
            <a:extLst>
              <a:ext uri="{FF2B5EF4-FFF2-40B4-BE49-F238E27FC236}">
                <a16:creationId xmlns:a16="http://schemas.microsoft.com/office/drawing/2014/main" id="{1FE19CC6-863B-3053-0C6B-5B025EA47310}"/>
              </a:ext>
            </a:extLst>
          </p:cNvPr>
          <p:cNvSpPr/>
          <p:nvPr/>
        </p:nvSpPr>
        <p:spPr>
          <a:xfrm>
            <a:off x="5705228" y="3174999"/>
            <a:ext cx="1055076" cy="10257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4DA386E5-AEA8-AA3F-7696-8EF0F4F9DB37}"/>
              </a:ext>
            </a:extLst>
          </p:cNvPr>
          <p:cNvSpPr/>
          <p:nvPr/>
        </p:nvSpPr>
        <p:spPr>
          <a:xfrm>
            <a:off x="3321536" y="5040921"/>
            <a:ext cx="1055076" cy="1025769"/>
          </a:xfrm>
          <a:prstGeom prst="triangl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B21754E-DA32-0FE5-710A-F61094239940}"/>
              </a:ext>
            </a:extLst>
          </p:cNvPr>
          <p:cNvSpPr/>
          <p:nvPr/>
        </p:nvSpPr>
        <p:spPr>
          <a:xfrm>
            <a:off x="8176845" y="1328615"/>
            <a:ext cx="1055076" cy="1025769"/>
          </a:xfrm>
          <a:prstGeom prst="rect">
            <a:avLst/>
          </a:prstGeom>
          <a:solidFill>
            <a:srgbClr val="ED7D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B5C661F-9061-D71D-D3E4-39948642EE5D}"/>
              </a:ext>
            </a:extLst>
          </p:cNvPr>
          <p:cNvSpPr/>
          <p:nvPr/>
        </p:nvSpPr>
        <p:spPr>
          <a:xfrm>
            <a:off x="5705229" y="1328615"/>
            <a:ext cx="1055076" cy="10257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FF38C04-BB7F-85A7-48CC-736A1A65FE15}"/>
              </a:ext>
            </a:extLst>
          </p:cNvPr>
          <p:cNvSpPr/>
          <p:nvPr/>
        </p:nvSpPr>
        <p:spPr>
          <a:xfrm>
            <a:off x="8176844" y="5040923"/>
            <a:ext cx="1055076" cy="10257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005B965-5F8E-BE3A-3E12-8E7FAF0E13A0}"/>
              </a:ext>
            </a:extLst>
          </p:cNvPr>
          <p:cNvSpPr/>
          <p:nvPr/>
        </p:nvSpPr>
        <p:spPr>
          <a:xfrm>
            <a:off x="3223846" y="3174999"/>
            <a:ext cx="1240692" cy="115276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CA9C55-E7F1-D396-35CC-CBCA0DD8602D}"/>
              </a:ext>
            </a:extLst>
          </p:cNvPr>
          <p:cNvSpPr/>
          <p:nvPr/>
        </p:nvSpPr>
        <p:spPr>
          <a:xfrm>
            <a:off x="8010769" y="3174998"/>
            <a:ext cx="1240692" cy="115276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77EB35B-2DDA-FE44-AF89-4B345EA3EA1F}"/>
              </a:ext>
            </a:extLst>
          </p:cNvPr>
          <p:cNvSpPr/>
          <p:nvPr/>
        </p:nvSpPr>
        <p:spPr>
          <a:xfrm>
            <a:off x="5656383" y="5040920"/>
            <a:ext cx="1240692" cy="115276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75343A6-E4F3-E7F4-6C47-F1E1B94CC49D}"/>
              </a:ext>
            </a:extLst>
          </p:cNvPr>
          <p:cNvSpPr txBox="1"/>
          <p:nvPr/>
        </p:nvSpPr>
        <p:spPr>
          <a:xfrm>
            <a:off x="166076" y="3028462"/>
            <a:ext cx="274319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err="1"/>
              <a:t>How</a:t>
            </a:r>
            <a:r>
              <a:rPr lang="pt-PT" sz="2000" dirty="0"/>
              <a:t> </a:t>
            </a:r>
            <a:r>
              <a:rPr lang="pt-PT" sz="2000" err="1"/>
              <a:t>many</a:t>
            </a:r>
            <a:r>
              <a:rPr lang="pt-PT" sz="2000" dirty="0"/>
              <a:t> clusters?</a:t>
            </a:r>
          </a:p>
          <a:p>
            <a:endParaRPr lang="pt-PT" sz="2000" dirty="0"/>
          </a:p>
          <a:p>
            <a:r>
              <a:rPr lang="pt-PT" sz="2000" dirty="0" err="1"/>
              <a:t>Which</a:t>
            </a:r>
            <a:r>
              <a:rPr lang="pt-PT" sz="2000" dirty="0"/>
              <a:t> </a:t>
            </a:r>
            <a:r>
              <a:rPr lang="pt-PT" sz="2000" dirty="0" err="1"/>
              <a:t>forms</a:t>
            </a:r>
            <a:r>
              <a:rPr lang="pt-PT" sz="2000" dirty="0"/>
              <a:t> </a:t>
            </a:r>
            <a:r>
              <a:rPr lang="pt-PT" sz="2000" dirty="0" err="1"/>
              <a:t>belong</a:t>
            </a:r>
            <a:r>
              <a:rPr lang="pt-PT" sz="2000" dirty="0"/>
              <a:t> to </a:t>
            </a:r>
            <a:r>
              <a:rPr lang="pt-PT" sz="2000" dirty="0" err="1"/>
              <a:t>each</a:t>
            </a:r>
            <a:r>
              <a:rPr lang="pt-PT" sz="2000" dirty="0"/>
              <a:t> cluster?</a:t>
            </a:r>
          </a:p>
        </p:txBody>
      </p:sp>
    </p:spTree>
    <p:extLst>
      <p:ext uri="{BB962C8B-B14F-4D97-AF65-F5344CB8AC3E}">
        <p14:creationId xmlns:p14="http://schemas.microsoft.com/office/powerpoint/2010/main" val="4178877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Resources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8" name="Marcador de Posição de Conteúdo 7">
            <a:extLst>
              <a:ext uri="{FF2B5EF4-FFF2-40B4-BE49-F238E27FC236}">
                <a16:creationId xmlns:a16="http://schemas.microsoft.com/office/drawing/2014/main" id="{494B6F2A-63A9-2F56-E802-E80D0195C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PT" dirty="0" err="1">
                <a:ea typeface="+mn-lt"/>
                <a:cs typeface="+mn-lt"/>
              </a:rPr>
              <a:t>Berry</a:t>
            </a:r>
            <a:r>
              <a:rPr lang="pt-PT" dirty="0">
                <a:ea typeface="+mn-lt"/>
                <a:cs typeface="+mn-lt"/>
              </a:rPr>
              <a:t>, M. W., Mohamed, A., &amp; </a:t>
            </a:r>
            <a:r>
              <a:rPr lang="pt-PT" dirty="0" err="1">
                <a:ea typeface="+mn-lt"/>
                <a:cs typeface="+mn-lt"/>
              </a:rPr>
              <a:t>Yap</a:t>
            </a:r>
            <a:r>
              <a:rPr lang="pt-PT" dirty="0">
                <a:ea typeface="+mn-lt"/>
                <a:cs typeface="+mn-lt"/>
              </a:rPr>
              <a:t>, B. W. (2019). </a:t>
            </a:r>
            <a:r>
              <a:rPr lang="pt-PT" dirty="0" err="1">
                <a:ea typeface="+mn-lt"/>
                <a:cs typeface="+mn-lt"/>
              </a:rPr>
              <a:t>Supervised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unsupervised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learning</a:t>
            </a:r>
            <a:r>
              <a:rPr lang="pt-PT" dirty="0">
                <a:ea typeface="+mn-lt"/>
                <a:cs typeface="+mn-lt"/>
              </a:rPr>
              <a:t> for Data </a:t>
            </a:r>
            <a:r>
              <a:rPr lang="pt-PT" dirty="0" err="1">
                <a:ea typeface="+mn-lt"/>
                <a:cs typeface="+mn-lt"/>
              </a:rPr>
              <a:t>Science</a:t>
            </a:r>
            <a:r>
              <a:rPr lang="pt-PT" dirty="0">
                <a:ea typeface="+mn-lt"/>
                <a:cs typeface="+mn-lt"/>
              </a:rPr>
              <a:t>. </a:t>
            </a:r>
            <a:r>
              <a:rPr lang="pt-PT" dirty="0" err="1">
                <a:ea typeface="+mn-lt"/>
                <a:cs typeface="+mn-lt"/>
              </a:rPr>
              <a:t>Cham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Switzerland</a:t>
            </a:r>
            <a:r>
              <a:rPr lang="pt-PT" dirty="0">
                <a:ea typeface="+mn-lt"/>
                <a:cs typeface="+mn-lt"/>
              </a:rPr>
              <a:t>: Springer </a:t>
            </a:r>
            <a:r>
              <a:rPr lang="pt-PT" dirty="0" err="1">
                <a:ea typeface="+mn-lt"/>
                <a:cs typeface="+mn-lt"/>
              </a:rPr>
              <a:t>Nature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endParaRPr lang="pt-PT" dirty="0">
              <a:ea typeface="+mn-lt"/>
              <a:cs typeface="+mn-lt"/>
            </a:endParaRPr>
          </a:p>
          <a:p>
            <a:r>
              <a:rPr lang="pt-PT" dirty="0">
                <a:ea typeface="+mn-lt"/>
                <a:cs typeface="+mn-lt"/>
              </a:rPr>
              <a:t>Patel, A. A. (2019). </a:t>
            </a:r>
            <a:r>
              <a:rPr lang="pt-PT" dirty="0" err="1">
                <a:ea typeface="+mn-lt"/>
                <a:cs typeface="+mn-lt"/>
              </a:rPr>
              <a:t>Hands-on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unsupervised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learning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using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python</a:t>
            </a:r>
            <a:r>
              <a:rPr lang="pt-PT" dirty="0">
                <a:ea typeface="+mn-lt"/>
                <a:cs typeface="+mn-lt"/>
              </a:rPr>
              <a:t>. Sebastopol, CA: O’Reilly Media.</a:t>
            </a:r>
            <a:endParaRPr lang="pt-PT"/>
          </a:p>
          <a:p>
            <a:endParaRPr lang="pt-PT" dirty="0">
              <a:ea typeface="+mn-lt"/>
              <a:cs typeface="+mn-lt"/>
            </a:endParaRPr>
          </a:p>
          <a:p>
            <a:endParaRPr lang="pt-PT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1148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Our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first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task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FAE2F480-AA77-9272-FA79-061EE0ED48D5}"/>
              </a:ext>
            </a:extLst>
          </p:cNvPr>
          <p:cNvSpPr/>
          <p:nvPr/>
        </p:nvSpPr>
        <p:spPr>
          <a:xfrm>
            <a:off x="3321537" y="1328614"/>
            <a:ext cx="1055076" cy="1025769"/>
          </a:xfrm>
          <a:prstGeom prst="triangl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Triângulo isósceles 7">
            <a:extLst>
              <a:ext uri="{FF2B5EF4-FFF2-40B4-BE49-F238E27FC236}">
                <a16:creationId xmlns:a16="http://schemas.microsoft.com/office/drawing/2014/main" id="{1FE19CC6-863B-3053-0C6B-5B025EA47310}"/>
              </a:ext>
            </a:extLst>
          </p:cNvPr>
          <p:cNvSpPr/>
          <p:nvPr/>
        </p:nvSpPr>
        <p:spPr>
          <a:xfrm>
            <a:off x="3321536" y="3174999"/>
            <a:ext cx="1055076" cy="10257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4DA386E5-AEA8-AA3F-7696-8EF0F4F9DB37}"/>
              </a:ext>
            </a:extLst>
          </p:cNvPr>
          <p:cNvSpPr/>
          <p:nvPr/>
        </p:nvSpPr>
        <p:spPr>
          <a:xfrm>
            <a:off x="3321536" y="5040921"/>
            <a:ext cx="1055076" cy="1025769"/>
          </a:xfrm>
          <a:prstGeom prst="triangl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B21754E-DA32-0FE5-710A-F61094239940}"/>
              </a:ext>
            </a:extLst>
          </p:cNvPr>
          <p:cNvSpPr/>
          <p:nvPr/>
        </p:nvSpPr>
        <p:spPr>
          <a:xfrm>
            <a:off x="8176845" y="1328615"/>
            <a:ext cx="1055076" cy="10257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B5C661F-9061-D71D-D3E4-39948642EE5D}"/>
              </a:ext>
            </a:extLst>
          </p:cNvPr>
          <p:cNvSpPr/>
          <p:nvPr/>
        </p:nvSpPr>
        <p:spPr>
          <a:xfrm>
            <a:off x="8176844" y="3145692"/>
            <a:ext cx="1055076" cy="10257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FF38C04-BB7F-85A7-48CC-736A1A65FE15}"/>
              </a:ext>
            </a:extLst>
          </p:cNvPr>
          <p:cNvSpPr/>
          <p:nvPr/>
        </p:nvSpPr>
        <p:spPr>
          <a:xfrm>
            <a:off x="8176844" y="5040923"/>
            <a:ext cx="1055076" cy="10257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005B965-5F8E-BE3A-3E12-8E7FAF0E13A0}"/>
              </a:ext>
            </a:extLst>
          </p:cNvPr>
          <p:cNvSpPr/>
          <p:nvPr/>
        </p:nvSpPr>
        <p:spPr>
          <a:xfrm>
            <a:off x="5656384" y="3174999"/>
            <a:ext cx="1240692" cy="115276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CA9C55-E7F1-D396-35CC-CBCA0DD8602D}"/>
              </a:ext>
            </a:extLst>
          </p:cNvPr>
          <p:cNvSpPr/>
          <p:nvPr/>
        </p:nvSpPr>
        <p:spPr>
          <a:xfrm>
            <a:off x="5656384" y="1201613"/>
            <a:ext cx="1240692" cy="115276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77EB35B-2DDA-FE44-AF89-4B345EA3EA1F}"/>
              </a:ext>
            </a:extLst>
          </p:cNvPr>
          <p:cNvSpPr/>
          <p:nvPr/>
        </p:nvSpPr>
        <p:spPr>
          <a:xfrm>
            <a:off x="5656383" y="5040920"/>
            <a:ext cx="1240692" cy="115276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11E6060-4AC6-3A0E-43F9-21A41D6876B2}"/>
              </a:ext>
            </a:extLst>
          </p:cNvPr>
          <p:cNvSpPr/>
          <p:nvPr/>
        </p:nvSpPr>
        <p:spPr>
          <a:xfrm>
            <a:off x="3018692" y="986692"/>
            <a:ext cx="1621693" cy="5402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FE1162D-4B53-C0FA-C685-B3F2CA84633D}"/>
              </a:ext>
            </a:extLst>
          </p:cNvPr>
          <p:cNvSpPr/>
          <p:nvPr/>
        </p:nvSpPr>
        <p:spPr>
          <a:xfrm>
            <a:off x="5470768" y="986692"/>
            <a:ext cx="1621693" cy="5402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13C47CC-CA4A-F673-D818-E8A917BC16E1}"/>
              </a:ext>
            </a:extLst>
          </p:cNvPr>
          <p:cNvSpPr/>
          <p:nvPr/>
        </p:nvSpPr>
        <p:spPr>
          <a:xfrm>
            <a:off x="7864229" y="986691"/>
            <a:ext cx="1621693" cy="54023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D9FAA7E-4F78-D24E-C072-3E0FA7D4E469}"/>
              </a:ext>
            </a:extLst>
          </p:cNvPr>
          <p:cNvSpPr txBox="1"/>
          <p:nvPr/>
        </p:nvSpPr>
        <p:spPr>
          <a:xfrm>
            <a:off x="666819" y="3039348"/>
            <a:ext cx="274319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>
                <a:solidFill>
                  <a:schemeClr val="tx2"/>
                </a:solidFill>
              </a:rPr>
              <a:t>3 clusters</a:t>
            </a:r>
          </a:p>
          <a:p>
            <a:endParaRPr lang="pt-PT" sz="2000" b="1" dirty="0">
              <a:solidFill>
                <a:schemeClr val="tx2"/>
              </a:solidFill>
            </a:endParaRPr>
          </a:p>
          <a:p>
            <a:r>
              <a:rPr lang="pt-PT" sz="2000" b="1" err="1">
                <a:solidFill>
                  <a:schemeClr val="tx2"/>
                </a:solidFill>
              </a:rPr>
              <a:t>by</a:t>
            </a:r>
            <a:r>
              <a:rPr lang="pt-PT" sz="2000" b="1" dirty="0">
                <a:solidFill>
                  <a:schemeClr val="tx2"/>
                </a:solidFill>
              </a:rPr>
              <a:t> </a:t>
            </a:r>
            <a:r>
              <a:rPr lang="pt-PT" sz="2000" b="1" err="1">
                <a:solidFill>
                  <a:schemeClr val="tx2"/>
                </a:solidFill>
              </a:rPr>
              <a:t>shape</a:t>
            </a:r>
            <a:endParaRPr lang="pt-PT" sz="20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845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Our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first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task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  <p:sp>
        <p:nvSpPr>
          <p:cNvPr id="3" name="Triângulo isósceles 2">
            <a:extLst>
              <a:ext uri="{FF2B5EF4-FFF2-40B4-BE49-F238E27FC236}">
                <a16:creationId xmlns:a16="http://schemas.microsoft.com/office/drawing/2014/main" id="{FAE2F480-AA77-9272-FA79-061EE0ED48D5}"/>
              </a:ext>
            </a:extLst>
          </p:cNvPr>
          <p:cNvSpPr/>
          <p:nvPr/>
        </p:nvSpPr>
        <p:spPr>
          <a:xfrm>
            <a:off x="10179537" y="2403229"/>
            <a:ext cx="1055076" cy="1025769"/>
          </a:xfrm>
          <a:prstGeom prst="triangl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8" name="Triângulo isósceles 7">
            <a:extLst>
              <a:ext uri="{FF2B5EF4-FFF2-40B4-BE49-F238E27FC236}">
                <a16:creationId xmlns:a16="http://schemas.microsoft.com/office/drawing/2014/main" id="{1FE19CC6-863B-3053-0C6B-5B025EA47310}"/>
              </a:ext>
            </a:extLst>
          </p:cNvPr>
          <p:cNvSpPr/>
          <p:nvPr/>
        </p:nvSpPr>
        <p:spPr>
          <a:xfrm>
            <a:off x="4210536" y="4220307"/>
            <a:ext cx="1055076" cy="10257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0" name="Triângulo isósceles 9">
            <a:extLst>
              <a:ext uri="{FF2B5EF4-FFF2-40B4-BE49-F238E27FC236}">
                <a16:creationId xmlns:a16="http://schemas.microsoft.com/office/drawing/2014/main" id="{4DA386E5-AEA8-AA3F-7696-8EF0F4F9DB37}"/>
              </a:ext>
            </a:extLst>
          </p:cNvPr>
          <p:cNvSpPr/>
          <p:nvPr/>
        </p:nvSpPr>
        <p:spPr>
          <a:xfrm>
            <a:off x="3038228" y="2403229"/>
            <a:ext cx="1055076" cy="1025769"/>
          </a:xfrm>
          <a:prstGeom prst="triangl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B21754E-DA32-0FE5-710A-F61094239940}"/>
              </a:ext>
            </a:extLst>
          </p:cNvPr>
          <p:cNvSpPr/>
          <p:nvPr/>
        </p:nvSpPr>
        <p:spPr>
          <a:xfrm>
            <a:off x="9153768" y="4220308"/>
            <a:ext cx="1055076" cy="10257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B5C661F-9061-D71D-D3E4-39948642EE5D}"/>
              </a:ext>
            </a:extLst>
          </p:cNvPr>
          <p:cNvSpPr/>
          <p:nvPr/>
        </p:nvSpPr>
        <p:spPr>
          <a:xfrm>
            <a:off x="5509844" y="2432538"/>
            <a:ext cx="1055076" cy="10257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FF38C04-BB7F-85A7-48CC-736A1A65FE15}"/>
              </a:ext>
            </a:extLst>
          </p:cNvPr>
          <p:cNvSpPr/>
          <p:nvPr/>
        </p:nvSpPr>
        <p:spPr>
          <a:xfrm>
            <a:off x="6682152" y="4220308"/>
            <a:ext cx="1055076" cy="10257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005B965-5F8E-BE3A-3E12-8E7FAF0E13A0}"/>
              </a:ext>
            </a:extLst>
          </p:cNvPr>
          <p:cNvSpPr/>
          <p:nvPr/>
        </p:nvSpPr>
        <p:spPr>
          <a:xfrm>
            <a:off x="1729154" y="4220307"/>
            <a:ext cx="1240692" cy="115276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CA9C55-E7F1-D396-35CC-CBCA0DD8602D}"/>
              </a:ext>
            </a:extLst>
          </p:cNvPr>
          <p:cNvSpPr/>
          <p:nvPr/>
        </p:nvSpPr>
        <p:spPr>
          <a:xfrm>
            <a:off x="7795845" y="2305536"/>
            <a:ext cx="1240692" cy="115276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77EB35B-2DDA-FE44-AF89-4B345EA3EA1F}"/>
              </a:ext>
            </a:extLst>
          </p:cNvPr>
          <p:cNvSpPr/>
          <p:nvPr/>
        </p:nvSpPr>
        <p:spPr>
          <a:xfrm>
            <a:off x="674075" y="2276227"/>
            <a:ext cx="1240692" cy="1152769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B1617B6-2A28-EE24-4204-19826EDB4FE7}"/>
              </a:ext>
            </a:extLst>
          </p:cNvPr>
          <p:cNvSpPr/>
          <p:nvPr/>
        </p:nvSpPr>
        <p:spPr>
          <a:xfrm>
            <a:off x="517768" y="2178538"/>
            <a:ext cx="10990384" cy="15142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88F3AD7C-8AD1-91CB-A75A-6A5B232B18A8}"/>
              </a:ext>
            </a:extLst>
          </p:cNvPr>
          <p:cNvSpPr/>
          <p:nvPr/>
        </p:nvSpPr>
        <p:spPr>
          <a:xfrm>
            <a:off x="1553306" y="3976076"/>
            <a:ext cx="8860692" cy="15142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3467C42-B042-377F-65AC-67F78A716701}"/>
              </a:ext>
            </a:extLst>
          </p:cNvPr>
          <p:cNvSpPr txBox="1"/>
          <p:nvPr/>
        </p:nvSpPr>
        <p:spPr>
          <a:xfrm>
            <a:off x="4042787" y="5892800"/>
            <a:ext cx="410447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>
                <a:solidFill>
                  <a:schemeClr val="tx2"/>
                </a:solidFill>
              </a:rPr>
              <a:t>2 clusters       </a:t>
            </a:r>
            <a:r>
              <a:rPr lang="pt-PT" sz="2000" b="1" err="1">
                <a:solidFill>
                  <a:schemeClr val="tx2"/>
                </a:solidFill>
              </a:rPr>
              <a:t>by</a:t>
            </a:r>
            <a:r>
              <a:rPr lang="pt-PT" sz="2000" b="1" dirty="0">
                <a:solidFill>
                  <a:schemeClr val="tx2"/>
                </a:solidFill>
              </a:rPr>
              <a:t> color</a:t>
            </a:r>
          </a:p>
        </p:txBody>
      </p:sp>
    </p:spTree>
    <p:extLst>
      <p:ext uri="{BB962C8B-B14F-4D97-AF65-F5344CB8AC3E}">
        <p14:creationId xmlns:p14="http://schemas.microsoft.com/office/powerpoint/2010/main" val="4042997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Clustering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394"/>
            <a:ext cx="10515600" cy="50156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err="1">
                <a:ea typeface="+mn-lt"/>
                <a:cs typeface="+mn-lt"/>
              </a:rPr>
              <a:t>Mathematically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clustering</a:t>
            </a:r>
            <a:r>
              <a:rPr lang="pt-PT" dirty="0">
                <a:ea typeface="+mn-lt"/>
                <a:cs typeface="+mn-lt"/>
              </a:rPr>
              <a:t> can </a:t>
            </a:r>
            <a:r>
              <a:rPr lang="pt-PT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defined</a:t>
            </a:r>
            <a:r>
              <a:rPr lang="pt-PT" dirty="0">
                <a:ea typeface="+mn-lt"/>
                <a:cs typeface="+mn-lt"/>
              </a:rPr>
              <a:t> as a set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optimization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problems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several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variants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 err="1">
              <a:ea typeface="+mn-lt"/>
              <a:cs typeface="+mn-lt"/>
            </a:endParaRPr>
          </a:p>
          <a:p>
            <a:pPr algn="just"/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clustering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thecnique</a:t>
            </a:r>
            <a:r>
              <a:rPr lang="pt-PT" dirty="0">
                <a:ea typeface="+mn-lt"/>
                <a:cs typeface="+mn-lt"/>
              </a:rPr>
              <a:t> to use </a:t>
            </a:r>
            <a:r>
              <a:rPr lang="pt-PT" dirty="0" err="1">
                <a:ea typeface="+mn-lt"/>
                <a:cs typeface="+mn-lt"/>
              </a:rPr>
              <a:t>depens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Data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type</a:t>
            </a:r>
            <a:r>
              <a:rPr lang="pt-PT" dirty="0">
                <a:ea typeface="+mn-lt"/>
                <a:cs typeface="+mn-lt"/>
              </a:rPr>
              <a:t> (e.g. </a:t>
            </a:r>
            <a:r>
              <a:rPr lang="pt-PT" err="1">
                <a:ea typeface="+mn-lt"/>
                <a:cs typeface="+mn-lt"/>
              </a:rPr>
              <a:t>numeric</a:t>
            </a:r>
            <a:r>
              <a:rPr lang="pt-PT" dirty="0">
                <a:ea typeface="+mn-lt"/>
                <a:cs typeface="+mn-lt"/>
              </a:rPr>
              <a:t>, nominal);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sz="2400" err="1">
                <a:ea typeface="+mn-lt"/>
                <a:cs typeface="+mn-lt"/>
              </a:rPr>
              <a:t>Desired</a:t>
            </a:r>
            <a:r>
              <a:rPr lang="pt-PT" sz="2400" dirty="0">
                <a:ea typeface="+mn-lt"/>
                <a:cs typeface="+mn-lt"/>
              </a:rPr>
              <a:t> 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output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format</a:t>
            </a:r>
            <a:r>
              <a:rPr lang="pt-PT" sz="2400" dirty="0">
                <a:ea typeface="+mn-lt"/>
                <a:cs typeface="+mn-lt"/>
              </a:rPr>
              <a:t> (e.g.</a:t>
            </a:r>
            <a:r>
              <a:rPr lang="pt-PT" dirty="0">
                <a:ea typeface="+mn-lt"/>
                <a:cs typeface="+mn-lt"/>
              </a:rPr>
              <a:t> exclusive</a:t>
            </a:r>
            <a:r>
              <a:rPr lang="pt-PT" sz="2400" dirty="0">
                <a:ea typeface="+mn-lt"/>
                <a:cs typeface="+mn-lt"/>
              </a:rPr>
              <a:t> clusters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probabilities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hierarchies</a:t>
            </a:r>
            <a:r>
              <a:rPr lang="pt-PT" dirty="0">
                <a:ea typeface="+mn-lt"/>
                <a:cs typeface="+mn-lt"/>
              </a:rPr>
              <a:t>);</a:t>
            </a:r>
            <a:endParaRPr lang="pt-PT"/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Objective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function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(e.g.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homogeneity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vs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separation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);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Similarity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/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distance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measure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(e.g.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euclidean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manhattan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pt-PT" err="1">
                <a:solidFill>
                  <a:srgbClr val="000000"/>
                </a:solidFill>
                <a:ea typeface="+mn-lt"/>
                <a:cs typeface="+mn-lt"/>
              </a:rPr>
              <a:t>distance</a:t>
            </a:r>
            <a:r>
              <a:rPr lang="pt-PT" dirty="0">
                <a:solidFill>
                  <a:srgbClr val="000000"/>
                </a:solidFill>
                <a:ea typeface="+mn-lt"/>
                <a:cs typeface="+mn-lt"/>
              </a:rPr>
              <a:t>).</a:t>
            </a: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solidFill>
                <a:srgbClr val="0E284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-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Clustering</a:t>
            </a:r>
            <a:endParaRPr lang="pt-PT" sz="900" dirty="0" err="1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5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379610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Ecrã Panorâmico</PresentationFormat>
  <Paragraphs>0</Paragraphs>
  <Slides>60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60</vt:i4>
      </vt:variant>
    </vt:vector>
  </HeadingPairs>
  <TitlesOfParts>
    <vt:vector size="61" baseType="lpstr">
      <vt:lpstr>Tema do Office</vt:lpstr>
      <vt:lpstr>Apresentação do PowerPoint</vt:lpstr>
      <vt:lpstr>Unsupervised vs Supervised Learning</vt:lpstr>
      <vt:lpstr>Unsupervised vs Supervised Learning</vt:lpstr>
      <vt:lpstr>Unsupervised Learning</vt:lpstr>
      <vt:lpstr>Clustering</vt:lpstr>
      <vt:lpstr>Our First Clustering Task</vt:lpstr>
      <vt:lpstr>Our first clustering task</vt:lpstr>
      <vt:lpstr>Our first clustering task</vt:lpstr>
      <vt:lpstr>Clustering</vt:lpstr>
      <vt:lpstr>Defining Clusters</vt:lpstr>
      <vt:lpstr>Clustering Membership</vt:lpstr>
      <vt:lpstr>Clustering Coverage</vt:lpstr>
      <vt:lpstr>Types of Clustering</vt:lpstr>
      <vt:lpstr>Types of Clustering</vt:lpstr>
      <vt:lpstr>Types of Clustering</vt:lpstr>
      <vt:lpstr>Types of Clustering</vt:lpstr>
      <vt:lpstr>Similarity</vt:lpstr>
      <vt:lpstr>Similarity</vt:lpstr>
      <vt:lpstr>Homogeneity and Separation</vt:lpstr>
      <vt:lpstr>Which clustering would you choose (and why)?</vt:lpstr>
      <vt:lpstr>Clustering: "bad" solution</vt:lpstr>
      <vt:lpstr>Clustering: "good" solution</vt:lpstr>
      <vt:lpstr>Hierarchical Clustering</vt:lpstr>
      <vt:lpstr>Hierarchical Clustering - Advantages</vt:lpstr>
      <vt:lpstr>Hierarchical Clustering Types</vt:lpstr>
      <vt:lpstr>Agglomerative Hierarchical Clustering</vt:lpstr>
      <vt:lpstr>Agglomerative Hierarchical Clustering</vt:lpstr>
      <vt:lpstr>Hierarchical Clustering – Cluster Similarity</vt:lpstr>
      <vt:lpstr>Hierarchical Clustering – Single vs Complete vs Average</vt:lpstr>
      <vt:lpstr>Hierarchical Clustering – Single vs Complete vs Average</vt:lpstr>
      <vt:lpstr>Hierarchical Clustering – Limitations</vt:lpstr>
      <vt:lpstr>Hierarchical Clustering - Summary</vt:lpstr>
      <vt:lpstr>Hierarchical Clustering – Applications</vt:lpstr>
      <vt:lpstr>K-Means Clustering</vt:lpstr>
      <vt:lpstr>K-Means Clustering: Lloyd Algorithm</vt:lpstr>
      <vt:lpstr>K-Means Clustering: Initialization</vt:lpstr>
      <vt:lpstr>K-Means Clustering: Initialization</vt:lpstr>
      <vt:lpstr>K-Means Clustering: Initialization</vt:lpstr>
      <vt:lpstr>K-Means Clustering: Lloyd Algorithm</vt:lpstr>
      <vt:lpstr>K-Means Clustering: Lloyd Algorithm</vt:lpstr>
      <vt:lpstr>K-Means Clustering: Lloyd Algorithm</vt:lpstr>
      <vt:lpstr>K-Means Clustering: Lloyd Algorithm</vt:lpstr>
      <vt:lpstr>K-Means Clustering: Lloyd Algorithm</vt:lpstr>
      <vt:lpstr>K-Means Clustering: Lloyd Algorithm</vt:lpstr>
      <vt:lpstr>K-Means Clustering: Lloyd Algorithm</vt:lpstr>
      <vt:lpstr>K-Means Clustering: Lloyd Algorithm</vt:lpstr>
      <vt:lpstr>K-Means Clustering: Lloyd Algorithm</vt:lpstr>
      <vt:lpstr>K-Means Clustering: Lloyd Algorithm</vt:lpstr>
      <vt:lpstr>K-Means Clustering: Lloyd Algorithm</vt:lpstr>
      <vt:lpstr>K-Means Clustering: Lloyd Algorithm</vt:lpstr>
      <vt:lpstr>K-Means Clustering: Strengths and Limitations</vt:lpstr>
      <vt:lpstr>K-Means Clustering: Choosing k</vt:lpstr>
      <vt:lpstr>K-Means Clustering: Initialization</vt:lpstr>
      <vt:lpstr>K-Means Clustering: Initialization</vt:lpstr>
      <vt:lpstr>K-Means Clustering: Different Sizes</vt:lpstr>
      <vt:lpstr>K-Means Clustering: Non-Convex Shapes</vt:lpstr>
      <vt:lpstr>K-Means Variants</vt:lpstr>
      <vt:lpstr>K-Means - Applications</vt:lpstr>
      <vt:lpstr>Other Clustering Algorithms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1403</cp:revision>
  <dcterms:created xsi:type="dcterms:W3CDTF">2024-02-14T14:30:35Z</dcterms:created>
  <dcterms:modified xsi:type="dcterms:W3CDTF">2024-02-21T22:01:42Z</dcterms:modified>
</cp:coreProperties>
</file>